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44"/>
    <p:sldId id="257" r:id="rId45"/>
    <p:sldId id="258" r:id="rId46"/>
    <p:sldId id="259" r:id="rId47"/>
    <p:sldId id="260" r:id="rId48"/>
    <p:sldId id="261" r:id="rId49"/>
    <p:sldId id="262" r:id="rId50"/>
    <p:sldId id="263" r:id="rId51"/>
  </p:sldIdLst>
  <p:sldSz cx="9753600" cy="7315200"/>
  <p:notesSz cx="6858000" cy="9144000"/>
  <p:embeddedFontLst>
    <p:embeddedFont>
      <p:font typeface="Arimo" charset="1" panose="020B0604020202020204"/>
      <p:regular r:id="rId6"/>
    </p:embeddedFont>
    <p:embeddedFont>
      <p:font typeface="Arimo Bold" charset="1" panose="020B0704020202020204"/>
      <p:regular r:id="rId7"/>
    </p:embeddedFont>
    <p:embeddedFont>
      <p:font typeface="Arimo Italics" charset="1" panose="020B0604020202090204"/>
      <p:regular r:id="rId8"/>
    </p:embeddedFont>
    <p:embeddedFont>
      <p:font typeface="Arimo Bold Italics" charset="1" panose="020B0704020202090204"/>
      <p:regular r:id="rId9"/>
    </p:embeddedFont>
    <p:embeddedFont>
      <p:font typeface="Canva Sans" charset="1" panose="020B0503030501040103"/>
      <p:regular r:id="rId10"/>
    </p:embeddedFont>
    <p:embeddedFont>
      <p:font typeface="Canva Sans Bold" charset="1" panose="020B0803030501040103"/>
      <p:regular r:id="rId11"/>
    </p:embeddedFont>
    <p:embeddedFont>
      <p:font typeface="Canva Sans Italics" charset="1" panose="020B0503030501040103"/>
      <p:regular r:id="rId12"/>
    </p:embeddedFont>
    <p:embeddedFont>
      <p:font typeface="Canva Sans Bold Italics" charset="1" panose="020B0803030501040103"/>
      <p:regular r:id="rId13"/>
    </p:embeddedFont>
    <p:embeddedFont>
      <p:font typeface="Canva Sans Medium" charset="1" panose="020B0603030501040103"/>
      <p:regular r:id="rId14"/>
    </p:embeddedFont>
    <p:embeddedFont>
      <p:font typeface="Canva Sans Medium Italics" charset="1" panose="020B0603030501040103"/>
      <p:regular r:id="rId15"/>
    </p:embeddedFont>
    <p:embeddedFont>
      <p:font typeface="Roboto Mono" charset="1" panose="00000000000000000000"/>
      <p:regular r:id="rId16"/>
    </p:embeddedFont>
    <p:embeddedFont>
      <p:font typeface="Roboto Mono Bold" charset="1" panose="00000000000000000000"/>
      <p:regular r:id="rId17"/>
    </p:embeddedFont>
    <p:embeddedFont>
      <p:font typeface="Roboto Mono Italics" charset="1" panose="00000000000000000000"/>
      <p:regular r:id="rId18"/>
    </p:embeddedFont>
    <p:embeddedFont>
      <p:font typeface="Roboto Mono Bold Italics" charset="1" panose="00000000000000000000"/>
      <p:regular r:id="rId19"/>
    </p:embeddedFont>
    <p:embeddedFont>
      <p:font typeface="Roboto Mono Thin" charset="1" panose="00000000000000000000"/>
      <p:regular r:id="rId20"/>
    </p:embeddedFont>
    <p:embeddedFont>
      <p:font typeface="Roboto Mono Thin Italics" charset="1" panose="00000000000000000000"/>
      <p:regular r:id="rId21"/>
    </p:embeddedFont>
    <p:embeddedFont>
      <p:font typeface="Roboto Mono Light" charset="1" panose="00000000000000000000"/>
      <p:regular r:id="rId22"/>
    </p:embeddedFont>
    <p:embeddedFont>
      <p:font typeface="Roboto Mono Light Italics" charset="1" panose="00000000000000000000"/>
      <p:regular r:id="rId23"/>
    </p:embeddedFont>
    <p:embeddedFont>
      <p:font typeface="Roboto Mono Medium" charset="1" panose="00000000000000000000"/>
      <p:regular r:id="rId24"/>
    </p:embeddedFont>
    <p:embeddedFont>
      <p:font typeface="Roboto Mono Medium Italics" charset="1" panose="00000000000000000000"/>
      <p:regular r:id="rId25"/>
    </p:embeddedFont>
    <p:embeddedFont>
      <p:font typeface="Montserrat" charset="1" panose="00000500000000000000"/>
      <p:regular r:id="rId26"/>
    </p:embeddedFont>
    <p:embeddedFont>
      <p:font typeface="Montserrat Bold" charset="1" panose="00000800000000000000"/>
      <p:regular r:id="rId27"/>
    </p:embeddedFont>
    <p:embeddedFont>
      <p:font typeface="Montserrat Italics" charset="1" panose="00000500000000000000"/>
      <p:regular r:id="rId28"/>
    </p:embeddedFont>
    <p:embeddedFont>
      <p:font typeface="Montserrat Bold Italics" charset="1" panose="00000800000000000000"/>
      <p:regular r:id="rId29"/>
    </p:embeddedFont>
    <p:embeddedFont>
      <p:font typeface="Montserrat Thin" charset="1" panose="00000300000000000000"/>
      <p:regular r:id="rId30"/>
    </p:embeddedFont>
    <p:embeddedFont>
      <p:font typeface="Montserrat Thin Italics" charset="1" panose="00000300000000000000"/>
      <p:regular r:id="rId31"/>
    </p:embeddedFont>
    <p:embeddedFont>
      <p:font typeface="Montserrat Extra-Light" charset="1" panose="00000300000000000000"/>
      <p:regular r:id="rId32"/>
    </p:embeddedFont>
    <p:embeddedFont>
      <p:font typeface="Montserrat Extra-Light Italics" charset="1" panose="00000300000000000000"/>
      <p:regular r:id="rId33"/>
    </p:embeddedFont>
    <p:embeddedFont>
      <p:font typeface="Montserrat Light" charset="1" panose="00000400000000000000"/>
      <p:regular r:id="rId34"/>
    </p:embeddedFont>
    <p:embeddedFont>
      <p:font typeface="Montserrat Light Italics" charset="1" panose="00000400000000000000"/>
      <p:regular r:id="rId35"/>
    </p:embeddedFont>
    <p:embeddedFont>
      <p:font typeface="Montserrat Medium" charset="1" panose="00000600000000000000"/>
      <p:regular r:id="rId36"/>
    </p:embeddedFont>
    <p:embeddedFont>
      <p:font typeface="Montserrat Medium Italics" charset="1" panose="00000600000000000000"/>
      <p:regular r:id="rId37"/>
    </p:embeddedFont>
    <p:embeddedFont>
      <p:font typeface="Montserrat Semi-Bold" charset="1" panose="00000700000000000000"/>
      <p:regular r:id="rId38"/>
    </p:embeddedFont>
    <p:embeddedFont>
      <p:font typeface="Montserrat Semi-Bold Italics" charset="1" panose="00000700000000000000"/>
      <p:regular r:id="rId39"/>
    </p:embeddedFont>
    <p:embeddedFont>
      <p:font typeface="Montserrat Ultra-Bold" charset="1" panose="00000900000000000000"/>
      <p:regular r:id="rId40"/>
    </p:embeddedFont>
    <p:embeddedFont>
      <p:font typeface="Montserrat Ultra-Bold Italics" charset="1" panose="00000900000000000000"/>
      <p:regular r:id="rId41"/>
    </p:embeddedFont>
    <p:embeddedFont>
      <p:font typeface="Montserrat Heavy" charset="1" panose="00000A00000000000000"/>
      <p:regular r:id="rId42"/>
    </p:embeddedFont>
    <p:embeddedFont>
      <p:font typeface="Montserrat Heavy Italics" charset="1" panose="00000A00000000000000"/>
      <p:regular r:id="rId4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33" Target="fonts/font33.fntdata" Type="http://schemas.openxmlformats.org/officeDocument/2006/relationships/font"/><Relationship Id="rId34" Target="fonts/font34.fntdata" Type="http://schemas.openxmlformats.org/officeDocument/2006/relationships/font"/><Relationship Id="rId35" Target="fonts/font35.fntdata" Type="http://schemas.openxmlformats.org/officeDocument/2006/relationships/font"/><Relationship Id="rId36" Target="fonts/font36.fntdata" Type="http://schemas.openxmlformats.org/officeDocument/2006/relationships/font"/><Relationship Id="rId37" Target="fonts/font37.fntdata" Type="http://schemas.openxmlformats.org/officeDocument/2006/relationships/font"/><Relationship Id="rId38" Target="fonts/font38.fntdata" Type="http://schemas.openxmlformats.org/officeDocument/2006/relationships/font"/><Relationship Id="rId39" Target="fonts/font39.fntdata" Type="http://schemas.openxmlformats.org/officeDocument/2006/relationships/font"/><Relationship Id="rId4" Target="theme/theme1.xml" Type="http://schemas.openxmlformats.org/officeDocument/2006/relationships/theme"/><Relationship Id="rId40" Target="fonts/font40.fntdata" Type="http://schemas.openxmlformats.org/officeDocument/2006/relationships/font"/><Relationship Id="rId41" Target="fonts/font41.fntdata" Type="http://schemas.openxmlformats.org/officeDocument/2006/relationships/font"/><Relationship Id="rId42" Target="fonts/font42.fntdata" Type="http://schemas.openxmlformats.org/officeDocument/2006/relationships/font"/><Relationship Id="rId43" Target="fonts/font43.fntdata" Type="http://schemas.openxmlformats.org/officeDocument/2006/relationships/font"/><Relationship Id="rId44" Target="slides/slide1.xml" Type="http://schemas.openxmlformats.org/officeDocument/2006/relationships/slide"/><Relationship Id="rId45" Target="slides/slide2.xml" Type="http://schemas.openxmlformats.org/officeDocument/2006/relationships/slide"/><Relationship Id="rId46" Target="slides/slide3.xml" Type="http://schemas.openxmlformats.org/officeDocument/2006/relationships/slide"/><Relationship Id="rId47" Target="slides/slide4.xml" Type="http://schemas.openxmlformats.org/officeDocument/2006/relationships/slide"/><Relationship Id="rId48" Target="slides/slide5.xml" Type="http://schemas.openxmlformats.org/officeDocument/2006/relationships/slide"/><Relationship Id="rId49" Target="slides/slide6.xml" Type="http://schemas.openxmlformats.org/officeDocument/2006/relationships/slide"/><Relationship Id="rId5" Target="tableStyles.xml" Type="http://schemas.openxmlformats.org/officeDocument/2006/relationships/tableStyles"/><Relationship Id="rId50" Target="slides/slide7.xml" Type="http://schemas.openxmlformats.org/officeDocument/2006/relationships/slide"/><Relationship Id="rId51" Target="slides/slide8.xml" Type="http://schemas.openxmlformats.org/officeDocument/2006/relationships/slide"/><Relationship Id="rId6" Target="fonts/font6.fntdata" Type="http://schemas.openxmlformats.org/officeDocument/2006/relationships/font"/><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 Id="rId3" Target="../media/image6.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media/image14.svg" Type="http://schemas.openxmlformats.org/officeDocument/2006/relationships/image"/><Relationship Id="rId4" Target="../media/image15.png" Type="http://schemas.openxmlformats.org/officeDocument/2006/relationships/image"/><Relationship Id="rId5" Target="../media/image16.svg" Type="http://schemas.openxmlformats.org/officeDocument/2006/relationships/image"/><Relationship Id="rId6" Target="../media/image17.png" Type="http://schemas.openxmlformats.org/officeDocument/2006/relationships/image"/><Relationship Id="rId7" Target="../media/image18.svg" Type="http://schemas.openxmlformats.org/officeDocument/2006/relationships/image"/><Relationship Id="rId8" Target="../media/image19.png" Type="http://schemas.openxmlformats.org/officeDocument/2006/relationships/image"/><Relationship Id="rId9" Target="../media/image20.sv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1.png" Type="http://schemas.openxmlformats.org/officeDocument/2006/relationships/image"/><Relationship Id="rId3" Target="../media/image22.sv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3.png" Type="http://schemas.openxmlformats.org/officeDocument/2006/relationships/image"/><Relationship Id="rId3" Target="../media/image24.sv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21.png" Type="http://schemas.openxmlformats.org/officeDocument/2006/relationships/image"/><Relationship Id="rId5" Target="../media/image22.svg" Type="http://schemas.openxmlformats.org/officeDocument/2006/relationships/image"/><Relationship Id="rId6" Target="../media/image25.png" Type="http://schemas.openxmlformats.org/officeDocument/2006/relationships/image"/><Relationship Id="rId7" Target="../media/image26.sv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28.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3A4F7A"/>
        </a:solidFill>
      </p:bgPr>
    </p:bg>
    <p:spTree>
      <p:nvGrpSpPr>
        <p:cNvPr id="1" name=""/>
        <p:cNvGrpSpPr/>
        <p:nvPr/>
      </p:nvGrpSpPr>
      <p:grpSpPr>
        <a:xfrm>
          <a:off x="0" y="0"/>
          <a:ext cx="0" cy="0"/>
          <a:chOff x="0" y="0"/>
          <a:chExt cx="0" cy="0"/>
        </a:xfrm>
      </p:grpSpPr>
      <p:sp>
        <p:nvSpPr>
          <p:cNvPr name="Freeform 2" id="2"/>
          <p:cNvSpPr/>
          <p:nvPr/>
        </p:nvSpPr>
        <p:spPr>
          <a:xfrm flipH="false" flipV="false" rot="0">
            <a:off x="7442324" y="5261522"/>
            <a:ext cx="2583284" cy="2071324"/>
          </a:xfrm>
          <a:custGeom>
            <a:avLst/>
            <a:gdLst/>
            <a:ahLst/>
            <a:cxnLst/>
            <a:rect r="r" b="b" t="t" l="l"/>
            <a:pathLst>
              <a:path h="2071324" w="2583284">
                <a:moveTo>
                  <a:pt x="0" y="0"/>
                </a:moveTo>
                <a:lnTo>
                  <a:pt x="2583284" y="0"/>
                </a:lnTo>
                <a:lnTo>
                  <a:pt x="2583284" y="2071324"/>
                </a:lnTo>
                <a:lnTo>
                  <a:pt x="0" y="207132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310096" y="5261522"/>
            <a:ext cx="2583284" cy="2071324"/>
          </a:xfrm>
          <a:custGeom>
            <a:avLst/>
            <a:gdLst/>
            <a:ahLst/>
            <a:cxnLst/>
            <a:rect r="r" b="b" t="t" l="l"/>
            <a:pathLst>
              <a:path h="2071324" w="2583284">
                <a:moveTo>
                  <a:pt x="2583284" y="0"/>
                </a:moveTo>
                <a:lnTo>
                  <a:pt x="0" y="0"/>
                </a:lnTo>
                <a:lnTo>
                  <a:pt x="0" y="2071324"/>
                </a:lnTo>
                <a:lnTo>
                  <a:pt x="2583284" y="2071324"/>
                </a:lnTo>
                <a:lnTo>
                  <a:pt x="258328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541381" y="441651"/>
            <a:ext cx="1145931" cy="1164995"/>
          </a:xfrm>
          <a:custGeom>
            <a:avLst/>
            <a:gdLst/>
            <a:ahLst/>
            <a:cxnLst/>
            <a:rect r="r" b="b" t="t" l="l"/>
            <a:pathLst>
              <a:path h="1164995" w="1145931">
                <a:moveTo>
                  <a:pt x="0" y="0"/>
                </a:moveTo>
                <a:lnTo>
                  <a:pt x="1145931" y="0"/>
                </a:lnTo>
                <a:lnTo>
                  <a:pt x="1145931" y="1164995"/>
                </a:lnTo>
                <a:lnTo>
                  <a:pt x="0" y="116499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5" id="5"/>
          <p:cNvGrpSpPr/>
          <p:nvPr/>
        </p:nvGrpSpPr>
        <p:grpSpPr>
          <a:xfrm rot="0">
            <a:off x="2081848" y="4283567"/>
            <a:ext cx="5839390" cy="1423292"/>
            <a:chOff x="0" y="0"/>
            <a:chExt cx="2529808" cy="616615"/>
          </a:xfrm>
        </p:grpSpPr>
        <p:sp>
          <p:nvSpPr>
            <p:cNvPr name="Freeform 6" id="6"/>
            <p:cNvSpPr/>
            <p:nvPr/>
          </p:nvSpPr>
          <p:spPr>
            <a:xfrm flipH="false" flipV="false" rot="0">
              <a:off x="0" y="0"/>
              <a:ext cx="2529808" cy="616615"/>
            </a:xfrm>
            <a:custGeom>
              <a:avLst/>
              <a:gdLst/>
              <a:ahLst/>
              <a:cxnLst/>
              <a:rect r="r" b="b" t="t" l="l"/>
              <a:pathLst>
                <a:path h="616615" w="2529808">
                  <a:moveTo>
                    <a:pt x="132581" y="0"/>
                  </a:moveTo>
                  <a:lnTo>
                    <a:pt x="2397227" y="0"/>
                  </a:lnTo>
                  <a:cubicBezTo>
                    <a:pt x="2470449" y="0"/>
                    <a:pt x="2529808" y="59359"/>
                    <a:pt x="2529808" y="132581"/>
                  </a:cubicBezTo>
                  <a:lnTo>
                    <a:pt x="2529808" y="484034"/>
                  </a:lnTo>
                  <a:cubicBezTo>
                    <a:pt x="2529808" y="557256"/>
                    <a:pt x="2470449" y="616615"/>
                    <a:pt x="2397227" y="616615"/>
                  </a:cubicBezTo>
                  <a:lnTo>
                    <a:pt x="132581" y="616615"/>
                  </a:lnTo>
                  <a:cubicBezTo>
                    <a:pt x="59359" y="616615"/>
                    <a:pt x="0" y="557256"/>
                    <a:pt x="0" y="484034"/>
                  </a:cubicBezTo>
                  <a:lnTo>
                    <a:pt x="0" y="132581"/>
                  </a:lnTo>
                  <a:cubicBezTo>
                    <a:pt x="0" y="59359"/>
                    <a:pt x="59359" y="0"/>
                    <a:pt x="132581" y="0"/>
                  </a:cubicBezTo>
                  <a:close/>
                </a:path>
              </a:pathLst>
            </a:custGeom>
            <a:solidFill>
              <a:srgbClr val="FFDE59"/>
            </a:solidFill>
            <a:ln w="38100" cap="rnd">
              <a:solidFill>
                <a:srgbClr val="3A322B"/>
              </a:solidFill>
              <a:prstDash val="solid"/>
              <a:round/>
            </a:ln>
          </p:spPr>
        </p:sp>
        <p:sp>
          <p:nvSpPr>
            <p:cNvPr name="TextBox 7" id="7"/>
            <p:cNvSpPr txBox="true"/>
            <p:nvPr/>
          </p:nvSpPr>
          <p:spPr>
            <a:xfrm>
              <a:off x="0" y="-28575"/>
              <a:ext cx="2529808" cy="645190"/>
            </a:xfrm>
            <a:prstGeom prst="rect">
              <a:avLst/>
            </a:prstGeom>
          </p:spPr>
          <p:txBody>
            <a:bodyPr anchor="ctr" rtlCol="false" tIns="50800" lIns="50800" bIns="50800" rIns="50800"/>
            <a:lstStyle/>
            <a:p>
              <a:pPr algn="ctr">
                <a:lnSpc>
                  <a:spcPts val="1960"/>
                </a:lnSpc>
                <a:spcBef>
                  <a:spcPct val="0"/>
                </a:spcBef>
              </a:pPr>
            </a:p>
          </p:txBody>
        </p:sp>
      </p:grpSp>
      <p:sp>
        <p:nvSpPr>
          <p:cNvPr name="TextBox 8" id="8"/>
          <p:cNvSpPr txBox="true"/>
          <p:nvPr/>
        </p:nvSpPr>
        <p:spPr>
          <a:xfrm rot="0">
            <a:off x="1102865" y="2008992"/>
            <a:ext cx="7547869" cy="2081494"/>
          </a:xfrm>
          <a:prstGeom prst="rect">
            <a:avLst/>
          </a:prstGeom>
        </p:spPr>
        <p:txBody>
          <a:bodyPr anchor="t" rtlCol="false" tIns="0" lIns="0" bIns="0" rIns="0">
            <a:spAutoFit/>
          </a:bodyPr>
          <a:lstStyle/>
          <a:p>
            <a:pPr algn="ctr">
              <a:lnSpc>
                <a:spcPts val="8073"/>
              </a:lnSpc>
            </a:pPr>
            <a:r>
              <a:rPr lang="en-US" sz="8073">
                <a:solidFill>
                  <a:srgbClr val="F6F4E8"/>
                </a:solidFill>
                <a:latin typeface="Montserrat Bold"/>
              </a:rPr>
              <a:t>LLM SCIENCE EXAM</a:t>
            </a:r>
          </a:p>
        </p:txBody>
      </p:sp>
      <p:sp>
        <p:nvSpPr>
          <p:cNvPr name="TextBox 9" id="9"/>
          <p:cNvSpPr txBox="true"/>
          <p:nvPr/>
        </p:nvSpPr>
        <p:spPr>
          <a:xfrm rot="0">
            <a:off x="2273188" y="4549948"/>
            <a:ext cx="5456710" cy="842905"/>
          </a:xfrm>
          <a:prstGeom prst="rect">
            <a:avLst/>
          </a:prstGeom>
        </p:spPr>
        <p:txBody>
          <a:bodyPr anchor="t" rtlCol="false" tIns="0" lIns="0" bIns="0" rIns="0">
            <a:spAutoFit/>
          </a:bodyPr>
          <a:lstStyle/>
          <a:p>
            <a:pPr algn="ctr">
              <a:lnSpc>
                <a:spcPts val="3415"/>
              </a:lnSpc>
            </a:pPr>
            <a:r>
              <a:rPr lang="en-US" sz="2439">
                <a:solidFill>
                  <a:srgbClr val="3A4F7A"/>
                </a:solidFill>
                <a:latin typeface="Roboto Mono"/>
              </a:rPr>
              <a:t>By: Caleb Biggs &amp; Gabrielle Barling</a:t>
            </a:r>
          </a:p>
        </p:txBody>
      </p:sp>
      <p:sp>
        <p:nvSpPr>
          <p:cNvPr name="Freeform 10" id="10"/>
          <p:cNvSpPr/>
          <p:nvPr/>
        </p:nvSpPr>
        <p:spPr>
          <a:xfrm flipH="true" flipV="false" rot="0">
            <a:off x="7920577" y="441651"/>
            <a:ext cx="1145931" cy="1164995"/>
          </a:xfrm>
          <a:custGeom>
            <a:avLst/>
            <a:gdLst/>
            <a:ahLst/>
            <a:cxnLst/>
            <a:rect r="r" b="b" t="t" l="l"/>
            <a:pathLst>
              <a:path h="1164995" w="1145931">
                <a:moveTo>
                  <a:pt x="1145931" y="0"/>
                </a:moveTo>
                <a:lnTo>
                  <a:pt x="0" y="0"/>
                </a:lnTo>
                <a:lnTo>
                  <a:pt x="0" y="1164995"/>
                </a:lnTo>
                <a:lnTo>
                  <a:pt x="1145931" y="1164995"/>
                </a:lnTo>
                <a:lnTo>
                  <a:pt x="1145931"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11" id="11"/>
          <p:cNvGrpSpPr/>
          <p:nvPr/>
        </p:nvGrpSpPr>
        <p:grpSpPr>
          <a:xfrm rot="0">
            <a:off x="731520" y="3184058"/>
            <a:ext cx="500051" cy="500051"/>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552"/>
            </a:solidFill>
            <a:ln w="38100" cap="sq">
              <a:solidFill>
                <a:srgbClr val="545454"/>
              </a:solidFill>
              <a:prstDash val="solid"/>
              <a:miter/>
            </a:ln>
          </p:spPr>
        </p:sp>
        <p:sp>
          <p:nvSpPr>
            <p:cNvPr name="TextBox 13" id="13"/>
            <p:cNvSpPr txBox="true"/>
            <p:nvPr/>
          </p:nvSpPr>
          <p:spPr>
            <a:xfrm>
              <a:off x="76200" y="47625"/>
              <a:ext cx="660400" cy="688975"/>
            </a:xfrm>
            <a:prstGeom prst="rect">
              <a:avLst/>
            </a:prstGeom>
          </p:spPr>
          <p:txBody>
            <a:bodyPr anchor="ctr" rtlCol="false" tIns="50800" lIns="50800" bIns="50800" rIns="50800"/>
            <a:lstStyle/>
            <a:p>
              <a:pPr algn="ctr">
                <a:lnSpc>
                  <a:spcPts val="1960"/>
                </a:lnSpc>
              </a:pPr>
            </a:p>
          </p:txBody>
        </p:sp>
      </p:grpSp>
      <p:grpSp>
        <p:nvGrpSpPr>
          <p:cNvPr name="Group 14" id="14"/>
          <p:cNvGrpSpPr/>
          <p:nvPr/>
        </p:nvGrpSpPr>
        <p:grpSpPr>
          <a:xfrm rot="0">
            <a:off x="8243517" y="3157549"/>
            <a:ext cx="500051" cy="500051"/>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552"/>
            </a:solidFill>
            <a:ln w="38100" cap="sq">
              <a:solidFill>
                <a:srgbClr val="545454"/>
              </a:solidFill>
              <a:prstDash val="solid"/>
              <a:miter/>
            </a:ln>
          </p:spPr>
        </p:sp>
        <p:sp>
          <p:nvSpPr>
            <p:cNvPr name="TextBox 16" id="16"/>
            <p:cNvSpPr txBox="true"/>
            <p:nvPr/>
          </p:nvSpPr>
          <p:spPr>
            <a:xfrm>
              <a:off x="76200" y="47625"/>
              <a:ext cx="660400" cy="688975"/>
            </a:xfrm>
            <a:prstGeom prst="rect">
              <a:avLst/>
            </a:prstGeom>
          </p:spPr>
          <p:txBody>
            <a:bodyPr anchor="ctr" rtlCol="false" tIns="50800" lIns="50800" bIns="50800" rIns="50800"/>
            <a:lstStyle/>
            <a:p>
              <a:pPr algn="ctr">
                <a:lnSpc>
                  <a:spcPts val="1960"/>
                </a:lnSpc>
              </a:pPr>
            </a:p>
          </p:txBody>
        </p:sp>
      </p:gr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E8EDF8"/>
        </a:solidFill>
      </p:bgPr>
    </p:bg>
    <p:spTree>
      <p:nvGrpSpPr>
        <p:cNvPr id="1" name=""/>
        <p:cNvGrpSpPr/>
        <p:nvPr/>
      </p:nvGrpSpPr>
      <p:grpSpPr>
        <a:xfrm>
          <a:off x="0" y="0"/>
          <a:ext cx="0" cy="0"/>
          <a:chOff x="0" y="0"/>
          <a:chExt cx="0" cy="0"/>
        </a:xfrm>
      </p:grpSpPr>
      <p:sp>
        <p:nvSpPr>
          <p:cNvPr name="Freeform 2" id="2"/>
          <p:cNvSpPr/>
          <p:nvPr/>
        </p:nvSpPr>
        <p:spPr>
          <a:xfrm flipH="true" flipV="false" rot="0">
            <a:off x="6648080" y="209382"/>
            <a:ext cx="2816206" cy="2703558"/>
          </a:xfrm>
          <a:custGeom>
            <a:avLst/>
            <a:gdLst/>
            <a:ahLst/>
            <a:cxnLst/>
            <a:rect r="r" b="b" t="t" l="l"/>
            <a:pathLst>
              <a:path h="2703558" w="2816206">
                <a:moveTo>
                  <a:pt x="2816206" y="0"/>
                </a:moveTo>
                <a:lnTo>
                  <a:pt x="0" y="0"/>
                </a:lnTo>
                <a:lnTo>
                  <a:pt x="0" y="2703558"/>
                </a:lnTo>
                <a:lnTo>
                  <a:pt x="2816206" y="2703558"/>
                </a:lnTo>
                <a:lnTo>
                  <a:pt x="2816206"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7424787" y="5613483"/>
            <a:ext cx="2926080" cy="2926080"/>
          </a:xfrm>
          <a:custGeom>
            <a:avLst/>
            <a:gdLst/>
            <a:ahLst/>
            <a:cxnLst/>
            <a:rect r="r" b="b" t="t" l="l"/>
            <a:pathLst>
              <a:path h="2926080" w="2926080">
                <a:moveTo>
                  <a:pt x="0" y="0"/>
                </a:moveTo>
                <a:lnTo>
                  <a:pt x="2926080" y="0"/>
                </a:lnTo>
                <a:lnTo>
                  <a:pt x="2926080" y="2926080"/>
                </a:lnTo>
                <a:lnTo>
                  <a:pt x="0" y="292608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884793" y="2039975"/>
            <a:ext cx="5432141" cy="639530"/>
            <a:chOff x="0" y="0"/>
            <a:chExt cx="2353375" cy="277065"/>
          </a:xfrm>
        </p:grpSpPr>
        <p:sp>
          <p:nvSpPr>
            <p:cNvPr name="Freeform 5" id="5"/>
            <p:cNvSpPr/>
            <p:nvPr/>
          </p:nvSpPr>
          <p:spPr>
            <a:xfrm flipH="false" flipV="false" rot="0">
              <a:off x="0" y="0"/>
              <a:ext cx="2353375" cy="277065"/>
            </a:xfrm>
            <a:custGeom>
              <a:avLst/>
              <a:gdLst/>
              <a:ahLst/>
              <a:cxnLst/>
              <a:rect r="r" b="b" t="t" l="l"/>
              <a:pathLst>
                <a:path h="277065" w="2353375">
                  <a:moveTo>
                    <a:pt x="138532" y="0"/>
                  </a:moveTo>
                  <a:lnTo>
                    <a:pt x="2214843" y="0"/>
                  </a:lnTo>
                  <a:cubicBezTo>
                    <a:pt x="2251584" y="0"/>
                    <a:pt x="2286820" y="14595"/>
                    <a:pt x="2312800" y="40575"/>
                  </a:cubicBezTo>
                  <a:cubicBezTo>
                    <a:pt x="2338780" y="66555"/>
                    <a:pt x="2353375" y="101791"/>
                    <a:pt x="2353375" y="138532"/>
                  </a:cubicBezTo>
                  <a:lnTo>
                    <a:pt x="2353375" y="138532"/>
                  </a:lnTo>
                  <a:cubicBezTo>
                    <a:pt x="2353375" y="215042"/>
                    <a:pt x="2291352" y="277065"/>
                    <a:pt x="2214843" y="277065"/>
                  </a:cubicBezTo>
                  <a:lnTo>
                    <a:pt x="138532" y="277065"/>
                  </a:lnTo>
                  <a:cubicBezTo>
                    <a:pt x="62023" y="277065"/>
                    <a:pt x="0" y="215042"/>
                    <a:pt x="0" y="138532"/>
                  </a:cubicBezTo>
                  <a:lnTo>
                    <a:pt x="0" y="138532"/>
                  </a:lnTo>
                  <a:cubicBezTo>
                    <a:pt x="0" y="62023"/>
                    <a:pt x="62023" y="0"/>
                    <a:pt x="138532" y="0"/>
                  </a:cubicBezTo>
                  <a:close/>
                </a:path>
              </a:pathLst>
            </a:custGeom>
            <a:solidFill>
              <a:srgbClr val="FFDE59"/>
            </a:solidFill>
            <a:ln w="38100" cap="rnd">
              <a:solidFill>
                <a:srgbClr val="000000"/>
              </a:solidFill>
              <a:prstDash val="solid"/>
              <a:round/>
            </a:ln>
          </p:spPr>
        </p:sp>
        <p:sp>
          <p:nvSpPr>
            <p:cNvPr name="TextBox 6" id="6"/>
            <p:cNvSpPr txBox="true"/>
            <p:nvPr/>
          </p:nvSpPr>
          <p:spPr>
            <a:xfrm>
              <a:off x="0" y="-28575"/>
              <a:ext cx="2353375" cy="305640"/>
            </a:xfrm>
            <a:prstGeom prst="rect">
              <a:avLst/>
            </a:prstGeom>
          </p:spPr>
          <p:txBody>
            <a:bodyPr anchor="ctr" rtlCol="false" tIns="50800" lIns="50800" bIns="50800" rIns="50800"/>
            <a:lstStyle/>
            <a:p>
              <a:pPr algn="ctr">
                <a:lnSpc>
                  <a:spcPts val="1960"/>
                </a:lnSpc>
                <a:spcBef>
                  <a:spcPct val="0"/>
                </a:spcBef>
              </a:pPr>
            </a:p>
          </p:txBody>
        </p:sp>
      </p:grpSp>
      <p:grpSp>
        <p:nvGrpSpPr>
          <p:cNvPr name="Group 7" id="7"/>
          <p:cNvGrpSpPr/>
          <p:nvPr/>
        </p:nvGrpSpPr>
        <p:grpSpPr>
          <a:xfrm rot="0">
            <a:off x="7629775" y="4402812"/>
            <a:ext cx="621374" cy="621374"/>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BCB8F"/>
            </a:solidFill>
            <a:ln w="38100" cap="sq">
              <a:solidFill>
                <a:srgbClr val="545454"/>
              </a:solidFill>
              <a:prstDash val="solid"/>
              <a:miter/>
            </a:ln>
          </p:spPr>
        </p:sp>
        <p:sp>
          <p:nvSpPr>
            <p:cNvPr name="TextBox 9" id="9"/>
            <p:cNvSpPr txBox="true"/>
            <p:nvPr/>
          </p:nvSpPr>
          <p:spPr>
            <a:xfrm>
              <a:off x="76200" y="47625"/>
              <a:ext cx="660400" cy="688975"/>
            </a:xfrm>
            <a:prstGeom prst="rect">
              <a:avLst/>
            </a:prstGeom>
          </p:spPr>
          <p:txBody>
            <a:bodyPr anchor="ctr" rtlCol="false" tIns="50800" lIns="50800" bIns="50800" rIns="50800"/>
            <a:lstStyle/>
            <a:p>
              <a:pPr algn="ctr">
                <a:lnSpc>
                  <a:spcPts val="1960"/>
                </a:lnSpc>
              </a:pPr>
            </a:p>
          </p:txBody>
        </p:sp>
      </p:grpSp>
      <p:sp>
        <p:nvSpPr>
          <p:cNvPr name="TextBox 10" id="10"/>
          <p:cNvSpPr txBox="true"/>
          <p:nvPr/>
        </p:nvSpPr>
        <p:spPr>
          <a:xfrm rot="0">
            <a:off x="1003092" y="700999"/>
            <a:ext cx="5798540" cy="1338977"/>
          </a:xfrm>
          <a:prstGeom prst="rect">
            <a:avLst/>
          </a:prstGeom>
        </p:spPr>
        <p:txBody>
          <a:bodyPr anchor="t" rtlCol="false" tIns="0" lIns="0" bIns="0" rIns="0">
            <a:spAutoFit/>
          </a:bodyPr>
          <a:lstStyle/>
          <a:p>
            <a:pPr>
              <a:lnSpc>
                <a:spcPts val="5167"/>
              </a:lnSpc>
            </a:pPr>
            <a:r>
              <a:rPr lang="en-US" sz="5167">
                <a:solidFill>
                  <a:srgbClr val="3A4F7A"/>
                </a:solidFill>
                <a:latin typeface="Montserrat Bold"/>
              </a:rPr>
              <a:t>CHALLENGE DESCRIPTION</a:t>
            </a:r>
          </a:p>
        </p:txBody>
      </p:sp>
      <p:sp>
        <p:nvSpPr>
          <p:cNvPr name="TextBox 11" id="11"/>
          <p:cNvSpPr txBox="true"/>
          <p:nvPr/>
        </p:nvSpPr>
        <p:spPr>
          <a:xfrm rot="0">
            <a:off x="412707" y="2884365"/>
            <a:ext cx="6997149" cy="4062420"/>
          </a:xfrm>
          <a:prstGeom prst="rect">
            <a:avLst/>
          </a:prstGeom>
        </p:spPr>
        <p:txBody>
          <a:bodyPr anchor="t" rtlCol="false" tIns="0" lIns="0" bIns="0" rIns="0">
            <a:spAutoFit/>
          </a:bodyPr>
          <a:lstStyle/>
          <a:p>
            <a:pPr>
              <a:lnSpc>
                <a:spcPts val="2334"/>
              </a:lnSpc>
            </a:pPr>
            <a:r>
              <a:rPr lang="en-US" sz="1667">
                <a:solidFill>
                  <a:srgbClr val="545454"/>
                </a:solidFill>
                <a:latin typeface="Roboto Mono"/>
              </a:rPr>
              <a:t>For our Machine Learning project, we chose the "LLM Science Exam" competition on Kaggle. In this challenge we had to create a model that would predict the correct answer to a multiple choice question. They generated the questions using ChatGPT, then narrowed them down to 200 to use as training data and 4000 to use for testing. Their motivation behind creating this competition was, in their words "If a question-answering model can ace a test written by a question-writing model more than 10 times its size, this would be a genuinely interesting result; on the other hand if a larger model can effectively stump a smaller one, this has compelling implications on the ability of LLMs to benchmark and test themselves".</a:t>
            </a:r>
          </a:p>
        </p:txBody>
      </p:sp>
      <p:sp>
        <p:nvSpPr>
          <p:cNvPr name="TextBox 12" id="12"/>
          <p:cNvSpPr txBox="true"/>
          <p:nvPr/>
        </p:nvSpPr>
        <p:spPr>
          <a:xfrm rot="0">
            <a:off x="1003092" y="2150825"/>
            <a:ext cx="5195544" cy="379730"/>
          </a:xfrm>
          <a:prstGeom prst="rect">
            <a:avLst/>
          </a:prstGeom>
        </p:spPr>
        <p:txBody>
          <a:bodyPr anchor="t" rtlCol="false" tIns="0" lIns="0" bIns="0" rIns="0">
            <a:spAutoFit/>
          </a:bodyPr>
          <a:lstStyle/>
          <a:p>
            <a:pPr algn="ctr">
              <a:lnSpc>
                <a:spcPts val="3220"/>
              </a:lnSpc>
            </a:pPr>
            <a:r>
              <a:rPr lang="en-US" sz="2300">
                <a:solidFill>
                  <a:srgbClr val="545454"/>
                </a:solidFill>
                <a:latin typeface="Roboto Mono Bold"/>
              </a:rPr>
              <a:t>Background of the problem</a:t>
            </a:r>
          </a:p>
        </p:txBody>
      </p:sp>
      <p:grpSp>
        <p:nvGrpSpPr>
          <p:cNvPr name="Group 13" id="13"/>
          <p:cNvGrpSpPr/>
          <p:nvPr/>
        </p:nvGrpSpPr>
        <p:grpSpPr>
          <a:xfrm rot="0">
            <a:off x="360653" y="231469"/>
            <a:ext cx="500051" cy="500051"/>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552"/>
            </a:solidFill>
            <a:ln w="38100" cap="sq">
              <a:solidFill>
                <a:srgbClr val="545454"/>
              </a:solidFill>
              <a:prstDash val="solid"/>
              <a:miter/>
            </a:ln>
          </p:spPr>
        </p:sp>
        <p:sp>
          <p:nvSpPr>
            <p:cNvPr name="TextBox 15" id="15"/>
            <p:cNvSpPr txBox="true"/>
            <p:nvPr/>
          </p:nvSpPr>
          <p:spPr>
            <a:xfrm>
              <a:off x="76200" y="47625"/>
              <a:ext cx="660400" cy="688975"/>
            </a:xfrm>
            <a:prstGeom prst="rect">
              <a:avLst/>
            </a:prstGeom>
          </p:spPr>
          <p:txBody>
            <a:bodyPr anchor="ctr" rtlCol="false" tIns="50800" lIns="50800" bIns="50800" rIns="50800"/>
            <a:lstStyle/>
            <a:p>
              <a:pPr algn="ctr">
                <a:lnSpc>
                  <a:spcPts val="1960"/>
                </a:lnSpc>
              </a:pPr>
            </a:p>
          </p:txBody>
        </p:sp>
      </p:gr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E8EDF8"/>
        </a:solidFill>
      </p:bgPr>
    </p:bg>
    <p:spTree>
      <p:nvGrpSpPr>
        <p:cNvPr id="1" name=""/>
        <p:cNvGrpSpPr/>
        <p:nvPr/>
      </p:nvGrpSpPr>
      <p:grpSpPr>
        <a:xfrm>
          <a:off x="0" y="0"/>
          <a:ext cx="0" cy="0"/>
          <a:chOff x="0" y="0"/>
          <a:chExt cx="0" cy="0"/>
        </a:xfrm>
      </p:grpSpPr>
      <p:sp>
        <p:nvSpPr>
          <p:cNvPr name="Freeform 2" id="2"/>
          <p:cNvSpPr/>
          <p:nvPr/>
        </p:nvSpPr>
        <p:spPr>
          <a:xfrm flipH="false" flipV="false" rot="0">
            <a:off x="7454141" y="5923176"/>
            <a:ext cx="3236626" cy="2312717"/>
          </a:xfrm>
          <a:custGeom>
            <a:avLst/>
            <a:gdLst/>
            <a:ahLst/>
            <a:cxnLst/>
            <a:rect r="r" b="b" t="t" l="l"/>
            <a:pathLst>
              <a:path h="2312717" w="3236626">
                <a:moveTo>
                  <a:pt x="0" y="0"/>
                </a:moveTo>
                <a:lnTo>
                  <a:pt x="3236626" y="0"/>
                </a:lnTo>
                <a:lnTo>
                  <a:pt x="3236626" y="2312716"/>
                </a:lnTo>
                <a:lnTo>
                  <a:pt x="0" y="231271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680266" y="5923176"/>
            <a:ext cx="3236626" cy="2312717"/>
          </a:xfrm>
          <a:custGeom>
            <a:avLst/>
            <a:gdLst/>
            <a:ahLst/>
            <a:cxnLst/>
            <a:rect r="r" b="b" t="t" l="l"/>
            <a:pathLst>
              <a:path h="2312717" w="3236626">
                <a:moveTo>
                  <a:pt x="0" y="0"/>
                </a:moveTo>
                <a:lnTo>
                  <a:pt x="3236627" y="0"/>
                </a:lnTo>
                <a:lnTo>
                  <a:pt x="3236627" y="2312716"/>
                </a:lnTo>
                <a:lnTo>
                  <a:pt x="0" y="231271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2177674" y="1040470"/>
            <a:ext cx="5154682" cy="744515"/>
            <a:chOff x="0" y="0"/>
            <a:chExt cx="2233171" cy="322548"/>
          </a:xfrm>
        </p:grpSpPr>
        <p:sp>
          <p:nvSpPr>
            <p:cNvPr name="Freeform 5" id="5"/>
            <p:cNvSpPr/>
            <p:nvPr/>
          </p:nvSpPr>
          <p:spPr>
            <a:xfrm flipH="false" flipV="false" rot="0">
              <a:off x="0" y="0"/>
              <a:ext cx="2233171" cy="322548"/>
            </a:xfrm>
            <a:custGeom>
              <a:avLst/>
              <a:gdLst/>
              <a:ahLst/>
              <a:cxnLst/>
              <a:rect r="r" b="b" t="t" l="l"/>
              <a:pathLst>
                <a:path h="322548" w="2233171">
                  <a:moveTo>
                    <a:pt x="150192" y="0"/>
                  </a:moveTo>
                  <a:lnTo>
                    <a:pt x="2082979" y="0"/>
                  </a:lnTo>
                  <a:cubicBezTo>
                    <a:pt x="2165927" y="0"/>
                    <a:pt x="2233171" y="67243"/>
                    <a:pt x="2233171" y="150192"/>
                  </a:cubicBezTo>
                  <a:lnTo>
                    <a:pt x="2233171" y="172356"/>
                  </a:lnTo>
                  <a:cubicBezTo>
                    <a:pt x="2233171" y="212189"/>
                    <a:pt x="2217347" y="250391"/>
                    <a:pt x="2189181" y="278557"/>
                  </a:cubicBezTo>
                  <a:cubicBezTo>
                    <a:pt x="2161014" y="306724"/>
                    <a:pt x="2122812" y="322548"/>
                    <a:pt x="2082979" y="322548"/>
                  </a:cubicBezTo>
                  <a:lnTo>
                    <a:pt x="150192" y="322548"/>
                  </a:lnTo>
                  <a:cubicBezTo>
                    <a:pt x="67243" y="322548"/>
                    <a:pt x="0" y="255304"/>
                    <a:pt x="0" y="172356"/>
                  </a:cubicBezTo>
                  <a:lnTo>
                    <a:pt x="0" y="150192"/>
                  </a:lnTo>
                  <a:cubicBezTo>
                    <a:pt x="0" y="67243"/>
                    <a:pt x="67243" y="0"/>
                    <a:pt x="150192" y="0"/>
                  </a:cubicBezTo>
                  <a:close/>
                </a:path>
              </a:pathLst>
            </a:custGeom>
            <a:solidFill>
              <a:srgbClr val="8BCB8F"/>
            </a:solidFill>
            <a:ln w="38100" cap="rnd">
              <a:solidFill>
                <a:srgbClr val="000000"/>
              </a:solidFill>
              <a:prstDash val="solid"/>
              <a:round/>
            </a:ln>
          </p:spPr>
        </p:sp>
        <p:sp>
          <p:nvSpPr>
            <p:cNvPr name="TextBox 6" id="6"/>
            <p:cNvSpPr txBox="true"/>
            <p:nvPr/>
          </p:nvSpPr>
          <p:spPr>
            <a:xfrm>
              <a:off x="0" y="-28575"/>
              <a:ext cx="2233171" cy="351123"/>
            </a:xfrm>
            <a:prstGeom prst="rect">
              <a:avLst/>
            </a:prstGeom>
          </p:spPr>
          <p:txBody>
            <a:bodyPr anchor="ctr" rtlCol="false" tIns="50800" lIns="50800" bIns="50800" rIns="50800"/>
            <a:lstStyle/>
            <a:p>
              <a:pPr algn="ctr">
                <a:lnSpc>
                  <a:spcPts val="1960"/>
                </a:lnSpc>
                <a:spcBef>
                  <a:spcPct val="0"/>
                </a:spcBef>
              </a:pPr>
            </a:p>
          </p:txBody>
        </p:sp>
      </p:grpSp>
      <p:sp>
        <p:nvSpPr>
          <p:cNvPr name="TextBox 7" id="7"/>
          <p:cNvSpPr txBox="true"/>
          <p:nvPr/>
        </p:nvSpPr>
        <p:spPr>
          <a:xfrm rot="0">
            <a:off x="1571024" y="1975485"/>
            <a:ext cx="6422130" cy="4108673"/>
          </a:xfrm>
          <a:prstGeom prst="rect">
            <a:avLst/>
          </a:prstGeom>
        </p:spPr>
        <p:txBody>
          <a:bodyPr anchor="t" rtlCol="false" tIns="0" lIns="0" bIns="0" rIns="0">
            <a:spAutoFit/>
          </a:bodyPr>
          <a:lstStyle/>
          <a:p>
            <a:pPr algn="ctr">
              <a:lnSpc>
                <a:spcPts val="2532"/>
              </a:lnSpc>
            </a:pPr>
            <a:r>
              <a:rPr lang="en-US" sz="1809">
                <a:solidFill>
                  <a:srgbClr val="545454"/>
                </a:solidFill>
                <a:latin typeface="Roboto Mono"/>
              </a:rPr>
              <a:t>We decided to use bag of words for our model. The input was in the format "Question, Answer A, B, C, D, E", then the correct response. Our initial model did do better than randomly guessing, but as we tested questions, we noticed that it would predict the same letter for a question if we shuffled the order of the answers around. To solve this we split each row into five new rows corresponding to each of the five answers and trained it to classify each of those as either the right or the wrong answer, then chose the response with the highest confidence.</a:t>
            </a:r>
          </a:p>
        </p:txBody>
      </p:sp>
      <p:sp>
        <p:nvSpPr>
          <p:cNvPr name="TextBox 8" id="8"/>
          <p:cNvSpPr txBox="true"/>
          <p:nvPr/>
        </p:nvSpPr>
        <p:spPr>
          <a:xfrm rot="0">
            <a:off x="1821353" y="192993"/>
            <a:ext cx="5867324" cy="800100"/>
          </a:xfrm>
          <a:prstGeom prst="rect">
            <a:avLst/>
          </a:prstGeom>
        </p:spPr>
        <p:txBody>
          <a:bodyPr anchor="t" rtlCol="false" tIns="0" lIns="0" bIns="0" rIns="0">
            <a:spAutoFit/>
          </a:bodyPr>
          <a:lstStyle/>
          <a:p>
            <a:pPr algn="ctr">
              <a:lnSpc>
                <a:spcPts val="6000"/>
              </a:lnSpc>
            </a:pPr>
            <a:r>
              <a:rPr lang="en-US" sz="6000">
                <a:solidFill>
                  <a:srgbClr val="3A4F7A"/>
                </a:solidFill>
                <a:latin typeface="Montserrat Bold"/>
              </a:rPr>
              <a:t>APPROACH</a:t>
            </a:r>
          </a:p>
        </p:txBody>
      </p:sp>
      <p:sp>
        <p:nvSpPr>
          <p:cNvPr name="TextBox 9" id="9"/>
          <p:cNvSpPr txBox="true"/>
          <p:nvPr/>
        </p:nvSpPr>
        <p:spPr>
          <a:xfrm rot="0">
            <a:off x="2177674" y="1192452"/>
            <a:ext cx="5135605" cy="372670"/>
          </a:xfrm>
          <a:prstGeom prst="rect">
            <a:avLst/>
          </a:prstGeom>
        </p:spPr>
        <p:txBody>
          <a:bodyPr anchor="t" rtlCol="false" tIns="0" lIns="0" bIns="0" rIns="0">
            <a:spAutoFit/>
          </a:bodyPr>
          <a:lstStyle/>
          <a:p>
            <a:pPr algn="ctr">
              <a:lnSpc>
                <a:spcPts val="3080"/>
              </a:lnSpc>
            </a:pPr>
            <a:r>
              <a:rPr lang="en-US" sz="2200">
                <a:solidFill>
                  <a:srgbClr val="3A4F7A"/>
                </a:solidFill>
                <a:latin typeface="Roboto Mono Bold"/>
              </a:rPr>
              <a:t>Formulation of the problem</a:t>
            </a:r>
          </a:p>
        </p:txBody>
      </p:sp>
      <p:sp>
        <p:nvSpPr>
          <p:cNvPr name="Freeform 10" id="10"/>
          <p:cNvSpPr/>
          <p:nvPr/>
        </p:nvSpPr>
        <p:spPr>
          <a:xfrm flipH="false" flipV="false" rot="0">
            <a:off x="-540976" y="-492730"/>
            <a:ext cx="2057852" cy="2057852"/>
          </a:xfrm>
          <a:custGeom>
            <a:avLst/>
            <a:gdLst/>
            <a:ahLst/>
            <a:cxnLst/>
            <a:rect r="r" b="b" t="t" l="l"/>
            <a:pathLst>
              <a:path h="2057852" w="2057852">
                <a:moveTo>
                  <a:pt x="0" y="0"/>
                </a:moveTo>
                <a:lnTo>
                  <a:pt x="2057853" y="0"/>
                </a:lnTo>
                <a:lnTo>
                  <a:pt x="2057853" y="2057852"/>
                </a:lnTo>
                <a:lnTo>
                  <a:pt x="0" y="205785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11" id="11"/>
          <p:cNvGrpSpPr/>
          <p:nvPr/>
        </p:nvGrpSpPr>
        <p:grpSpPr>
          <a:xfrm rot="0">
            <a:off x="152691" y="3135630"/>
            <a:ext cx="785357" cy="785357"/>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lnTo>
                    <a:pt x="535715" y="277085"/>
                  </a:lnTo>
                  <a:lnTo>
                    <a:pt x="812800" y="406400"/>
                  </a:lnTo>
                  <a:lnTo>
                    <a:pt x="535715" y="535715"/>
                  </a:lnTo>
                  <a:lnTo>
                    <a:pt x="406400" y="812800"/>
                  </a:lnTo>
                  <a:lnTo>
                    <a:pt x="277085" y="535715"/>
                  </a:lnTo>
                  <a:lnTo>
                    <a:pt x="0" y="406400"/>
                  </a:lnTo>
                  <a:lnTo>
                    <a:pt x="277085" y="277085"/>
                  </a:lnTo>
                  <a:lnTo>
                    <a:pt x="406400" y="0"/>
                  </a:lnTo>
                  <a:close/>
                </a:path>
              </a:pathLst>
            </a:custGeom>
            <a:solidFill>
              <a:srgbClr val="FFDE59"/>
            </a:solidFill>
            <a:ln w="47625" cap="sq">
              <a:solidFill>
                <a:srgbClr val="545454"/>
              </a:solidFill>
              <a:prstDash val="solid"/>
              <a:miter/>
            </a:ln>
          </p:spPr>
        </p:sp>
        <p:sp>
          <p:nvSpPr>
            <p:cNvPr name="TextBox 13" id="13"/>
            <p:cNvSpPr txBox="true"/>
            <p:nvPr/>
          </p:nvSpPr>
          <p:spPr>
            <a:xfrm>
              <a:off x="190500" y="161925"/>
              <a:ext cx="431800" cy="460375"/>
            </a:xfrm>
            <a:prstGeom prst="rect">
              <a:avLst/>
            </a:prstGeom>
          </p:spPr>
          <p:txBody>
            <a:bodyPr anchor="ctr" rtlCol="false" tIns="50800" lIns="50800" bIns="50800" rIns="50800"/>
            <a:lstStyle/>
            <a:p>
              <a:pPr algn="ctr">
                <a:lnSpc>
                  <a:spcPts val="1960"/>
                </a:lnSpc>
              </a:pPr>
            </a:p>
          </p:txBody>
        </p:sp>
      </p:grpSp>
      <p:grpSp>
        <p:nvGrpSpPr>
          <p:cNvPr name="Group 14" id="14"/>
          <p:cNvGrpSpPr/>
          <p:nvPr/>
        </p:nvGrpSpPr>
        <p:grpSpPr>
          <a:xfrm rot="0">
            <a:off x="8621804" y="3135630"/>
            <a:ext cx="785357" cy="785357"/>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lnTo>
                    <a:pt x="535715" y="277085"/>
                  </a:lnTo>
                  <a:lnTo>
                    <a:pt x="812800" y="406400"/>
                  </a:lnTo>
                  <a:lnTo>
                    <a:pt x="535715" y="535715"/>
                  </a:lnTo>
                  <a:lnTo>
                    <a:pt x="406400" y="812800"/>
                  </a:lnTo>
                  <a:lnTo>
                    <a:pt x="277085" y="535715"/>
                  </a:lnTo>
                  <a:lnTo>
                    <a:pt x="0" y="406400"/>
                  </a:lnTo>
                  <a:lnTo>
                    <a:pt x="277085" y="277085"/>
                  </a:lnTo>
                  <a:lnTo>
                    <a:pt x="406400" y="0"/>
                  </a:lnTo>
                  <a:close/>
                </a:path>
              </a:pathLst>
            </a:custGeom>
            <a:solidFill>
              <a:srgbClr val="FFDE59"/>
            </a:solidFill>
            <a:ln w="47625" cap="sq">
              <a:solidFill>
                <a:srgbClr val="545454"/>
              </a:solidFill>
              <a:prstDash val="solid"/>
              <a:miter/>
            </a:ln>
          </p:spPr>
        </p:sp>
        <p:sp>
          <p:nvSpPr>
            <p:cNvPr name="TextBox 16" id="16"/>
            <p:cNvSpPr txBox="true"/>
            <p:nvPr/>
          </p:nvSpPr>
          <p:spPr>
            <a:xfrm>
              <a:off x="190500" y="161925"/>
              <a:ext cx="431800" cy="460375"/>
            </a:xfrm>
            <a:prstGeom prst="rect">
              <a:avLst/>
            </a:prstGeom>
          </p:spPr>
          <p:txBody>
            <a:bodyPr anchor="ctr" rtlCol="false" tIns="50800" lIns="50800" bIns="50800" rIns="50800"/>
            <a:lstStyle/>
            <a:p>
              <a:pPr algn="ctr">
                <a:lnSpc>
                  <a:spcPts val="1960"/>
                </a:lnSpc>
              </a:pPr>
            </a:p>
          </p:txBody>
        </p:sp>
      </p:grpSp>
      <p:sp>
        <p:nvSpPr>
          <p:cNvPr name="Freeform 17" id="17"/>
          <p:cNvSpPr/>
          <p:nvPr/>
        </p:nvSpPr>
        <p:spPr>
          <a:xfrm flipH="false" flipV="false" rot="0">
            <a:off x="7993154" y="-492730"/>
            <a:ext cx="2057852" cy="2057852"/>
          </a:xfrm>
          <a:custGeom>
            <a:avLst/>
            <a:gdLst/>
            <a:ahLst/>
            <a:cxnLst/>
            <a:rect r="r" b="b" t="t" l="l"/>
            <a:pathLst>
              <a:path h="2057852" w="2057852">
                <a:moveTo>
                  <a:pt x="0" y="0"/>
                </a:moveTo>
                <a:lnTo>
                  <a:pt x="2057852" y="0"/>
                </a:lnTo>
                <a:lnTo>
                  <a:pt x="2057852" y="2057852"/>
                </a:lnTo>
                <a:lnTo>
                  <a:pt x="0" y="205785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E8EDF8"/>
        </a:solidFill>
      </p:bgPr>
    </p:bg>
    <p:spTree>
      <p:nvGrpSpPr>
        <p:cNvPr id="1" name=""/>
        <p:cNvGrpSpPr/>
        <p:nvPr/>
      </p:nvGrpSpPr>
      <p:grpSpPr>
        <a:xfrm>
          <a:off x="0" y="0"/>
          <a:ext cx="0" cy="0"/>
          <a:chOff x="0" y="0"/>
          <a:chExt cx="0" cy="0"/>
        </a:xfrm>
      </p:grpSpPr>
      <p:sp>
        <p:nvSpPr>
          <p:cNvPr name="Freeform 2" id="2"/>
          <p:cNvSpPr/>
          <p:nvPr/>
        </p:nvSpPr>
        <p:spPr>
          <a:xfrm flipH="false" flipV="false" rot="0">
            <a:off x="6776051" y="4422996"/>
            <a:ext cx="2977549" cy="2999363"/>
          </a:xfrm>
          <a:custGeom>
            <a:avLst/>
            <a:gdLst/>
            <a:ahLst/>
            <a:cxnLst/>
            <a:rect r="r" b="b" t="t" l="l"/>
            <a:pathLst>
              <a:path h="2999363" w="2977549">
                <a:moveTo>
                  <a:pt x="0" y="0"/>
                </a:moveTo>
                <a:lnTo>
                  <a:pt x="2977549" y="0"/>
                </a:lnTo>
                <a:lnTo>
                  <a:pt x="2977549" y="2999363"/>
                </a:lnTo>
                <a:lnTo>
                  <a:pt x="0" y="299936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998402" y="6290833"/>
            <a:ext cx="1777648" cy="1283139"/>
          </a:xfrm>
          <a:custGeom>
            <a:avLst/>
            <a:gdLst/>
            <a:ahLst/>
            <a:cxnLst/>
            <a:rect r="r" b="b" t="t" l="l"/>
            <a:pathLst>
              <a:path h="1283139" w="1777648">
                <a:moveTo>
                  <a:pt x="0" y="0"/>
                </a:moveTo>
                <a:lnTo>
                  <a:pt x="1777649" y="0"/>
                </a:lnTo>
                <a:lnTo>
                  <a:pt x="1777649" y="1283139"/>
                </a:lnTo>
                <a:lnTo>
                  <a:pt x="0" y="128313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6574448" y="281411"/>
            <a:ext cx="2112178" cy="1940920"/>
          </a:xfrm>
          <a:custGeom>
            <a:avLst/>
            <a:gdLst/>
            <a:ahLst/>
            <a:cxnLst/>
            <a:rect r="r" b="b" t="t" l="l"/>
            <a:pathLst>
              <a:path h="1940920" w="2112178">
                <a:moveTo>
                  <a:pt x="0" y="0"/>
                </a:moveTo>
                <a:lnTo>
                  <a:pt x="2112178" y="0"/>
                </a:lnTo>
                <a:lnTo>
                  <a:pt x="2112178" y="1940920"/>
                </a:lnTo>
                <a:lnTo>
                  <a:pt x="0" y="1940920"/>
                </a:lnTo>
                <a:lnTo>
                  <a:pt x="0" y="0"/>
                </a:lnTo>
                <a:close/>
              </a:path>
            </a:pathLst>
          </a:custGeom>
          <a:blipFill>
            <a:blip r:embed="rId6">
              <a:extLst>
                <a:ext uri="{96DAC541-7B7A-43D3-8B79-37D633B846F1}">
                  <asvg:svgBlip xmlns:asvg="http://schemas.microsoft.com/office/drawing/2016/SVG/main" r:embed="rId7"/>
                </a:ext>
              </a:extLst>
            </a:blip>
            <a:stretch>
              <a:fillRect l="-56786" t="-1378" r="-55247" b="-123911"/>
            </a:stretch>
          </a:blipFill>
        </p:spPr>
      </p:sp>
      <p:sp>
        <p:nvSpPr>
          <p:cNvPr name="Freeform 5" id="5"/>
          <p:cNvSpPr/>
          <p:nvPr/>
        </p:nvSpPr>
        <p:spPr>
          <a:xfrm flipH="false" flipV="false" rot="0">
            <a:off x="-410868" y="1527868"/>
            <a:ext cx="821737" cy="924244"/>
          </a:xfrm>
          <a:custGeom>
            <a:avLst/>
            <a:gdLst/>
            <a:ahLst/>
            <a:cxnLst/>
            <a:rect r="r" b="b" t="t" l="l"/>
            <a:pathLst>
              <a:path h="924244" w="821737">
                <a:moveTo>
                  <a:pt x="0" y="0"/>
                </a:moveTo>
                <a:lnTo>
                  <a:pt x="821736" y="0"/>
                </a:lnTo>
                <a:lnTo>
                  <a:pt x="821736" y="924244"/>
                </a:lnTo>
                <a:lnTo>
                  <a:pt x="0" y="92424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6" id="6"/>
          <p:cNvGrpSpPr/>
          <p:nvPr/>
        </p:nvGrpSpPr>
        <p:grpSpPr>
          <a:xfrm rot="0">
            <a:off x="5999669" y="2547523"/>
            <a:ext cx="1831703" cy="1202055"/>
            <a:chOff x="0" y="0"/>
            <a:chExt cx="812800" cy="533400"/>
          </a:xfrm>
        </p:grpSpPr>
        <p:sp>
          <p:nvSpPr>
            <p:cNvPr name="Freeform 7" id="7"/>
            <p:cNvSpPr/>
            <p:nvPr/>
          </p:nvSpPr>
          <p:spPr>
            <a:xfrm flipH="false" flipV="false" rot="0">
              <a:off x="0" y="0"/>
              <a:ext cx="827989" cy="537638"/>
            </a:xfrm>
            <a:custGeom>
              <a:avLst/>
              <a:gdLst/>
              <a:ahLst/>
              <a:cxnLst/>
              <a:rect r="r" b="b" t="t" l="l"/>
              <a:pathLst>
                <a:path h="537638" w="827989">
                  <a:moveTo>
                    <a:pt x="461490" y="0"/>
                  </a:moveTo>
                  <a:cubicBezTo>
                    <a:pt x="470405" y="0"/>
                    <a:pt x="479374" y="0"/>
                    <a:pt x="488272" y="0"/>
                  </a:cubicBezTo>
                  <a:cubicBezTo>
                    <a:pt x="559210" y="8909"/>
                    <a:pt x="603543" y="38564"/>
                    <a:pt x="623736" y="87090"/>
                  </a:cubicBezTo>
                  <a:cubicBezTo>
                    <a:pt x="742003" y="80618"/>
                    <a:pt x="827989" y="172373"/>
                    <a:pt x="775586" y="262426"/>
                  </a:cubicBezTo>
                  <a:cubicBezTo>
                    <a:pt x="793012" y="281349"/>
                    <a:pt x="807550" y="302517"/>
                    <a:pt x="812800" y="330926"/>
                  </a:cubicBezTo>
                  <a:cubicBezTo>
                    <a:pt x="812800" y="339065"/>
                    <a:pt x="812800" y="347184"/>
                    <a:pt x="812800" y="355321"/>
                  </a:cubicBezTo>
                  <a:cubicBezTo>
                    <a:pt x="797154" y="427627"/>
                    <a:pt x="729827" y="476486"/>
                    <a:pt x="619295" y="463333"/>
                  </a:cubicBezTo>
                  <a:cubicBezTo>
                    <a:pt x="590856" y="500459"/>
                    <a:pt x="540252" y="537638"/>
                    <a:pt x="461507" y="533008"/>
                  </a:cubicBezTo>
                  <a:cubicBezTo>
                    <a:pt x="420804" y="530570"/>
                    <a:pt x="392488" y="516453"/>
                    <a:pt x="367697" y="499302"/>
                  </a:cubicBezTo>
                  <a:cubicBezTo>
                    <a:pt x="341584" y="513559"/>
                    <a:pt x="313304" y="524747"/>
                    <a:pt x="272443" y="524871"/>
                  </a:cubicBezTo>
                  <a:cubicBezTo>
                    <a:pt x="177910" y="525082"/>
                    <a:pt x="114672" y="470155"/>
                    <a:pt x="113139" y="394815"/>
                  </a:cubicBezTo>
                  <a:cubicBezTo>
                    <a:pt x="52367" y="377190"/>
                    <a:pt x="11206" y="344291"/>
                    <a:pt x="0" y="287995"/>
                  </a:cubicBezTo>
                  <a:cubicBezTo>
                    <a:pt x="0" y="279858"/>
                    <a:pt x="0" y="271704"/>
                    <a:pt x="0" y="263601"/>
                  </a:cubicBezTo>
                  <a:cubicBezTo>
                    <a:pt x="12369" y="207816"/>
                    <a:pt x="51292" y="172776"/>
                    <a:pt x="116099" y="157922"/>
                  </a:cubicBezTo>
                  <a:cubicBezTo>
                    <a:pt x="112205" y="63818"/>
                    <a:pt x="241837" y="5016"/>
                    <a:pt x="348333" y="46474"/>
                  </a:cubicBezTo>
                  <a:cubicBezTo>
                    <a:pt x="373689" y="25973"/>
                    <a:pt x="409562" y="3613"/>
                    <a:pt x="461490" y="0"/>
                  </a:cubicBezTo>
                  <a:close/>
                </a:path>
              </a:pathLst>
            </a:custGeom>
            <a:solidFill>
              <a:srgbClr val="82D3F2"/>
            </a:solidFill>
            <a:ln w="57150" cap="sq">
              <a:solidFill>
                <a:srgbClr val="545454"/>
              </a:solidFill>
              <a:prstDash val="solid"/>
              <a:miter/>
            </a:ln>
          </p:spPr>
        </p:sp>
        <p:sp>
          <p:nvSpPr>
            <p:cNvPr name="TextBox 8" id="8"/>
            <p:cNvSpPr txBox="true"/>
            <p:nvPr/>
          </p:nvSpPr>
          <p:spPr>
            <a:xfrm>
              <a:off x="38100" y="60325"/>
              <a:ext cx="736600" cy="396875"/>
            </a:xfrm>
            <a:prstGeom prst="rect">
              <a:avLst/>
            </a:prstGeom>
          </p:spPr>
          <p:txBody>
            <a:bodyPr anchor="ctr" rtlCol="false" tIns="50800" lIns="50800" bIns="50800" rIns="50800"/>
            <a:lstStyle/>
            <a:p>
              <a:pPr algn="ctr">
                <a:lnSpc>
                  <a:spcPts val="1960"/>
                </a:lnSpc>
              </a:pPr>
            </a:p>
          </p:txBody>
        </p:sp>
      </p:grpSp>
      <p:sp>
        <p:nvSpPr>
          <p:cNvPr name="TextBox 9" id="9"/>
          <p:cNvSpPr txBox="true"/>
          <p:nvPr/>
        </p:nvSpPr>
        <p:spPr>
          <a:xfrm rot="0">
            <a:off x="954111" y="448945"/>
            <a:ext cx="5292035" cy="660400"/>
          </a:xfrm>
          <a:prstGeom prst="rect">
            <a:avLst/>
          </a:prstGeom>
        </p:spPr>
        <p:txBody>
          <a:bodyPr anchor="t" rtlCol="false" tIns="0" lIns="0" bIns="0" rIns="0">
            <a:spAutoFit/>
          </a:bodyPr>
          <a:lstStyle/>
          <a:p>
            <a:pPr>
              <a:lnSpc>
                <a:spcPts val="5000"/>
              </a:lnSpc>
            </a:pPr>
            <a:r>
              <a:rPr lang="en-US" sz="5000">
                <a:solidFill>
                  <a:srgbClr val="3A4F7A"/>
                </a:solidFill>
                <a:latin typeface="Montserrat Semi-Bold"/>
              </a:rPr>
              <a:t>OPTIMIZATION </a:t>
            </a:r>
          </a:p>
        </p:txBody>
      </p:sp>
      <p:sp>
        <p:nvSpPr>
          <p:cNvPr name="TextBox 10" id="10"/>
          <p:cNvSpPr txBox="true"/>
          <p:nvPr/>
        </p:nvSpPr>
        <p:spPr>
          <a:xfrm rot="0">
            <a:off x="1072100" y="1365999"/>
            <a:ext cx="4815126" cy="5364137"/>
          </a:xfrm>
          <a:prstGeom prst="rect">
            <a:avLst/>
          </a:prstGeom>
        </p:spPr>
        <p:txBody>
          <a:bodyPr anchor="t" rtlCol="false" tIns="0" lIns="0" bIns="0" rIns="0">
            <a:spAutoFit/>
          </a:bodyPr>
          <a:lstStyle/>
          <a:p>
            <a:pPr>
              <a:lnSpc>
                <a:spcPts val="2874"/>
              </a:lnSpc>
            </a:pPr>
            <a:r>
              <a:rPr lang="en-US" sz="2053">
                <a:solidFill>
                  <a:srgbClr val="545454"/>
                </a:solidFill>
                <a:latin typeface="Roboto Mono"/>
              </a:rPr>
              <a:t>For optimization, we performed a grid search where we varied max features, number of estimators, classify criterion, and max depth. Outside of the grid search, we also tried increasing the ngram range of the text classifier, but contrary to what we expected, increasing it resulted in little to no improvement at the cost of taking much longer to run, so we left it low so we could test quicker.</a:t>
            </a:r>
          </a:p>
        </p:txBody>
      </p:sp>
      <p:grpSp>
        <p:nvGrpSpPr>
          <p:cNvPr name="Group 11" id="11"/>
          <p:cNvGrpSpPr/>
          <p:nvPr/>
        </p:nvGrpSpPr>
        <p:grpSpPr>
          <a:xfrm rot="0">
            <a:off x="8113702" y="2136938"/>
            <a:ext cx="1251306" cy="821169"/>
            <a:chOff x="0" y="0"/>
            <a:chExt cx="812800" cy="533400"/>
          </a:xfrm>
        </p:grpSpPr>
        <p:sp>
          <p:nvSpPr>
            <p:cNvPr name="Freeform 12" id="12"/>
            <p:cNvSpPr/>
            <p:nvPr/>
          </p:nvSpPr>
          <p:spPr>
            <a:xfrm flipH="false" flipV="false" rot="0">
              <a:off x="0" y="0"/>
              <a:ext cx="827989" cy="537638"/>
            </a:xfrm>
            <a:custGeom>
              <a:avLst/>
              <a:gdLst/>
              <a:ahLst/>
              <a:cxnLst/>
              <a:rect r="r" b="b" t="t" l="l"/>
              <a:pathLst>
                <a:path h="537638" w="827989">
                  <a:moveTo>
                    <a:pt x="461490" y="0"/>
                  </a:moveTo>
                  <a:cubicBezTo>
                    <a:pt x="470405" y="0"/>
                    <a:pt x="479374" y="0"/>
                    <a:pt x="488272" y="0"/>
                  </a:cubicBezTo>
                  <a:cubicBezTo>
                    <a:pt x="559210" y="8909"/>
                    <a:pt x="603543" y="38564"/>
                    <a:pt x="623736" y="87090"/>
                  </a:cubicBezTo>
                  <a:cubicBezTo>
                    <a:pt x="742003" y="80618"/>
                    <a:pt x="827989" y="172373"/>
                    <a:pt x="775586" y="262426"/>
                  </a:cubicBezTo>
                  <a:cubicBezTo>
                    <a:pt x="793012" y="281349"/>
                    <a:pt x="807550" y="302517"/>
                    <a:pt x="812800" y="330926"/>
                  </a:cubicBezTo>
                  <a:cubicBezTo>
                    <a:pt x="812800" y="339065"/>
                    <a:pt x="812800" y="347184"/>
                    <a:pt x="812800" y="355321"/>
                  </a:cubicBezTo>
                  <a:cubicBezTo>
                    <a:pt x="797154" y="427627"/>
                    <a:pt x="729827" y="476486"/>
                    <a:pt x="619295" y="463333"/>
                  </a:cubicBezTo>
                  <a:cubicBezTo>
                    <a:pt x="590856" y="500459"/>
                    <a:pt x="540252" y="537638"/>
                    <a:pt x="461507" y="533008"/>
                  </a:cubicBezTo>
                  <a:cubicBezTo>
                    <a:pt x="420804" y="530570"/>
                    <a:pt x="392488" y="516453"/>
                    <a:pt x="367697" y="499302"/>
                  </a:cubicBezTo>
                  <a:cubicBezTo>
                    <a:pt x="341584" y="513559"/>
                    <a:pt x="313304" y="524747"/>
                    <a:pt x="272443" y="524871"/>
                  </a:cubicBezTo>
                  <a:cubicBezTo>
                    <a:pt x="177910" y="525082"/>
                    <a:pt x="114672" y="470155"/>
                    <a:pt x="113139" y="394815"/>
                  </a:cubicBezTo>
                  <a:cubicBezTo>
                    <a:pt x="52367" y="377190"/>
                    <a:pt x="11206" y="344291"/>
                    <a:pt x="0" y="287995"/>
                  </a:cubicBezTo>
                  <a:cubicBezTo>
                    <a:pt x="0" y="279858"/>
                    <a:pt x="0" y="271704"/>
                    <a:pt x="0" y="263601"/>
                  </a:cubicBezTo>
                  <a:cubicBezTo>
                    <a:pt x="12369" y="207816"/>
                    <a:pt x="51292" y="172776"/>
                    <a:pt x="116099" y="157922"/>
                  </a:cubicBezTo>
                  <a:cubicBezTo>
                    <a:pt x="112205" y="63818"/>
                    <a:pt x="241837" y="5016"/>
                    <a:pt x="348333" y="46474"/>
                  </a:cubicBezTo>
                  <a:cubicBezTo>
                    <a:pt x="373689" y="25973"/>
                    <a:pt x="409562" y="3613"/>
                    <a:pt x="461490" y="0"/>
                  </a:cubicBezTo>
                  <a:close/>
                </a:path>
              </a:pathLst>
            </a:custGeom>
            <a:solidFill>
              <a:srgbClr val="82D3F2"/>
            </a:solidFill>
            <a:ln w="57150" cap="sq">
              <a:solidFill>
                <a:srgbClr val="545454"/>
              </a:solidFill>
              <a:prstDash val="solid"/>
              <a:miter/>
            </a:ln>
          </p:spPr>
        </p:sp>
        <p:sp>
          <p:nvSpPr>
            <p:cNvPr name="TextBox 13" id="13"/>
            <p:cNvSpPr txBox="true"/>
            <p:nvPr/>
          </p:nvSpPr>
          <p:spPr>
            <a:xfrm>
              <a:off x="38100" y="60325"/>
              <a:ext cx="736600" cy="396875"/>
            </a:xfrm>
            <a:prstGeom prst="rect">
              <a:avLst/>
            </a:prstGeom>
          </p:spPr>
          <p:txBody>
            <a:bodyPr anchor="ctr" rtlCol="false" tIns="50800" lIns="50800" bIns="50800" rIns="50800"/>
            <a:lstStyle/>
            <a:p>
              <a:pPr algn="ctr">
                <a:lnSpc>
                  <a:spcPts val="1960"/>
                </a:lnSpc>
              </a:pPr>
            </a:p>
          </p:txBody>
        </p:sp>
      </p:grpSp>
      <p:grpSp>
        <p:nvGrpSpPr>
          <p:cNvPr name="Group 14" id="14"/>
          <p:cNvGrpSpPr/>
          <p:nvPr/>
        </p:nvGrpSpPr>
        <p:grpSpPr>
          <a:xfrm rot="0">
            <a:off x="-704555" y="5176588"/>
            <a:ext cx="1409110" cy="924729"/>
            <a:chOff x="0" y="0"/>
            <a:chExt cx="812800" cy="533400"/>
          </a:xfrm>
        </p:grpSpPr>
        <p:sp>
          <p:nvSpPr>
            <p:cNvPr name="Freeform 15" id="15"/>
            <p:cNvSpPr/>
            <p:nvPr/>
          </p:nvSpPr>
          <p:spPr>
            <a:xfrm flipH="false" flipV="false" rot="0">
              <a:off x="0" y="0"/>
              <a:ext cx="827989" cy="537638"/>
            </a:xfrm>
            <a:custGeom>
              <a:avLst/>
              <a:gdLst/>
              <a:ahLst/>
              <a:cxnLst/>
              <a:rect r="r" b="b" t="t" l="l"/>
              <a:pathLst>
                <a:path h="537638" w="827989">
                  <a:moveTo>
                    <a:pt x="461490" y="0"/>
                  </a:moveTo>
                  <a:cubicBezTo>
                    <a:pt x="470405" y="0"/>
                    <a:pt x="479374" y="0"/>
                    <a:pt x="488272" y="0"/>
                  </a:cubicBezTo>
                  <a:cubicBezTo>
                    <a:pt x="559210" y="8909"/>
                    <a:pt x="603543" y="38564"/>
                    <a:pt x="623736" y="87090"/>
                  </a:cubicBezTo>
                  <a:cubicBezTo>
                    <a:pt x="742003" y="80618"/>
                    <a:pt x="827989" y="172373"/>
                    <a:pt x="775586" y="262426"/>
                  </a:cubicBezTo>
                  <a:cubicBezTo>
                    <a:pt x="793012" y="281349"/>
                    <a:pt x="807550" y="302517"/>
                    <a:pt x="812800" y="330926"/>
                  </a:cubicBezTo>
                  <a:cubicBezTo>
                    <a:pt x="812800" y="339065"/>
                    <a:pt x="812800" y="347184"/>
                    <a:pt x="812800" y="355321"/>
                  </a:cubicBezTo>
                  <a:cubicBezTo>
                    <a:pt x="797154" y="427627"/>
                    <a:pt x="729827" y="476486"/>
                    <a:pt x="619295" y="463333"/>
                  </a:cubicBezTo>
                  <a:cubicBezTo>
                    <a:pt x="590856" y="500459"/>
                    <a:pt x="540252" y="537638"/>
                    <a:pt x="461507" y="533008"/>
                  </a:cubicBezTo>
                  <a:cubicBezTo>
                    <a:pt x="420804" y="530570"/>
                    <a:pt x="392488" y="516453"/>
                    <a:pt x="367697" y="499302"/>
                  </a:cubicBezTo>
                  <a:cubicBezTo>
                    <a:pt x="341584" y="513559"/>
                    <a:pt x="313304" y="524747"/>
                    <a:pt x="272443" y="524871"/>
                  </a:cubicBezTo>
                  <a:cubicBezTo>
                    <a:pt x="177910" y="525082"/>
                    <a:pt x="114672" y="470155"/>
                    <a:pt x="113139" y="394815"/>
                  </a:cubicBezTo>
                  <a:cubicBezTo>
                    <a:pt x="52367" y="377190"/>
                    <a:pt x="11206" y="344291"/>
                    <a:pt x="0" y="287995"/>
                  </a:cubicBezTo>
                  <a:cubicBezTo>
                    <a:pt x="0" y="279858"/>
                    <a:pt x="0" y="271704"/>
                    <a:pt x="0" y="263601"/>
                  </a:cubicBezTo>
                  <a:cubicBezTo>
                    <a:pt x="12369" y="207816"/>
                    <a:pt x="51292" y="172776"/>
                    <a:pt x="116099" y="157922"/>
                  </a:cubicBezTo>
                  <a:cubicBezTo>
                    <a:pt x="112205" y="63818"/>
                    <a:pt x="241837" y="5016"/>
                    <a:pt x="348333" y="46474"/>
                  </a:cubicBezTo>
                  <a:cubicBezTo>
                    <a:pt x="373689" y="25973"/>
                    <a:pt x="409562" y="3613"/>
                    <a:pt x="461490" y="0"/>
                  </a:cubicBezTo>
                  <a:close/>
                </a:path>
              </a:pathLst>
            </a:custGeom>
            <a:solidFill>
              <a:srgbClr val="82D3F2"/>
            </a:solidFill>
            <a:ln w="57150" cap="sq">
              <a:solidFill>
                <a:srgbClr val="545454"/>
              </a:solidFill>
              <a:prstDash val="solid"/>
              <a:miter/>
            </a:ln>
          </p:spPr>
        </p:sp>
        <p:sp>
          <p:nvSpPr>
            <p:cNvPr name="TextBox 16" id="16"/>
            <p:cNvSpPr txBox="true"/>
            <p:nvPr/>
          </p:nvSpPr>
          <p:spPr>
            <a:xfrm>
              <a:off x="38100" y="60325"/>
              <a:ext cx="736600" cy="396875"/>
            </a:xfrm>
            <a:prstGeom prst="rect">
              <a:avLst/>
            </a:prstGeom>
          </p:spPr>
          <p:txBody>
            <a:bodyPr anchor="ctr" rtlCol="false" tIns="50800" lIns="50800" bIns="50800" rIns="50800"/>
            <a:lstStyle/>
            <a:p>
              <a:pPr algn="ctr">
                <a:lnSpc>
                  <a:spcPts val="1960"/>
                </a:lnSpc>
              </a:pPr>
            </a:p>
          </p:txBody>
        </p:sp>
      </p:gr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E8EDF8"/>
        </a:solidFill>
      </p:bgPr>
    </p:bg>
    <p:spTree>
      <p:nvGrpSpPr>
        <p:cNvPr id="1" name=""/>
        <p:cNvGrpSpPr/>
        <p:nvPr/>
      </p:nvGrpSpPr>
      <p:grpSpPr>
        <a:xfrm>
          <a:off x="0" y="0"/>
          <a:ext cx="0" cy="0"/>
          <a:chOff x="0" y="0"/>
          <a:chExt cx="0" cy="0"/>
        </a:xfrm>
      </p:grpSpPr>
      <p:sp>
        <p:nvSpPr>
          <p:cNvPr name="Freeform 2" id="2"/>
          <p:cNvSpPr/>
          <p:nvPr/>
        </p:nvSpPr>
        <p:spPr>
          <a:xfrm flipH="false" flipV="false" rot="0">
            <a:off x="8466635" y="-414078"/>
            <a:ext cx="1950851" cy="1411706"/>
          </a:xfrm>
          <a:custGeom>
            <a:avLst/>
            <a:gdLst/>
            <a:ahLst/>
            <a:cxnLst/>
            <a:rect r="r" b="b" t="t" l="l"/>
            <a:pathLst>
              <a:path h="1411706" w="1950851">
                <a:moveTo>
                  <a:pt x="0" y="0"/>
                </a:moveTo>
                <a:lnTo>
                  <a:pt x="1950851" y="0"/>
                </a:lnTo>
                <a:lnTo>
                  <a:pt x="1950851" y="1411707"/>
                </a:lnTo>
                <a:lnTo>
                  <a:pt x="0" y="141170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2206540" y="45395"/>
            <a:ext cx="5803458" cy="578485"/>
          </a:xfrm>
          <a:prstGeom prst="rect">
            <a:avLst/>
          </a:prstGeom>
        </p:spPr>
        <p:txBody>
          <a:bodyPr anchor="t" rtlCol="false" tIns="0" lIns="0" bIns="0" rIns="0">
            <a:spAutoFit/>
          </a:bodyPr>
          <a:lstStyle/>
          <a:p>
            <a:pPr>
              <a:lnSpc>
                <a:spcPts val="4400"/>
              </a:lnSpc>
            </a:pPr>
            <a:r>
              <a:rPr lang="en-US" sz="4400">
                <a:solidFill>
                  <a:srgbClr val="3A4F7A"/>
                </a:solidFill>
                <a:latin typeface="Montserrat Semi-Bold"/>
              </a:rPr>
              <a:t>DEMONSTRATION</a:t>
            </a:r>
          </a:p>
        </p:txBody>
      </p:sp>
      <p:sp>
        <p:nvSpPr>
          <p:cNvPr name="TextBox 4" id="4"/>
          <p:cNvSpPr txBox="true"/>
          <p:nvPr/>
        </p:nvSpPr>
        <p:spPr>
          <a:xfrm rot="0">
            <a:off x="0" y="1800308"/>
            <a:ext cx="9850236" cy="3120987"/>
          </a:xfrm>
          <a:prstGeom prst="rect">
            <a:avLst/>
          </a:prstGeom>
        </p:spPr>
        <p:txBody>
          <a:bodyPr anchor="t" rtlCol="false" tIns="0" lIns="0" bIns="0" rIns="0">
            <a:spAutoFit/>
          </a:bodyPr>
          <a:lstStyle/>
          <a:p>
            <a:pPr>
              <a:lnSpc>
                <a:spcPts val="2277"/>
              </a:lnSpc>
            </a:pPr>
            <a:r>
              <a:rPr lang="en-US" sz="1626">
                <a:solidFill>
                  <a:srgbClr val="545454"/>
                </a:solidFill>
                <a:latin typeface="Roboto Mono"/>
              </a:rPr>
              <a:t>Possible Answers:</a:t>
            </a:r>
          </a:p>
          <a:p>
            <a:pPr>
              <a:lnSpc>
                <a:spcPts val="2277"/>
              </a:lnSpc>
            </a:pPr>
            <a:r>
              <a:rPr lang="en-US" sz="1626">
                <a:solidFill>
                  <a:srgbClr val="545454"/>
                </a:solidFill>
                <a:latin typeface="Roboto Mono"/>
              </a:rPr>
              <a:t>A: The Golgi apparatus synthesizes ATP (adenosine triphosphate) for energy production in the cell.</a:t>
            </a:r>
          </a:p>
          <a:p>
            <a:pPr>
              <a:lnSpc>
                <a:spcPts val="2277"/>
              </a:lnSpc>
            </a:pPr>
            <a:r>
              <a:rPr lang="en-US" sz="1626">
                <a:solidFill>
                  <a:srgbClr val="545454"/>
                </a:solidFill>
                <a:latin typeface="Roboto Mono"/>
              </a:rPr>
              <a:t>B: It is responsible for the breakdown of cellular waste and foreign substances, facilitating cellular detoxification.</a:t>
            </a:r>
          </a:p>
          <a:p>
            <a:pPr>
              <a:lnSpc>
                <a:spcPts val="2277"/>
              </a:lnSpc>
            </a:pPr>
            <a:r>
              <a:rPr lang="en-US" sz="1626">
                <a:solidFill>
                  <a:srgbClr val="545454"/>
                </a:solidFill>
                <a:latin typeface="Roboto Mono"/>
              </a:rPr>
              <a:t>C: </a:t>
            </a:r>
            <a:r>
              <a:rPr lang="en-US" sz="1626">
                <a:solidFill>
                  <a:srgbClr val="545454"/>
                </a:solidFill>
                <a:latin typeface="Roboto Mono Bold"/>
              </a:rPr>
              <a:t>The Golgi apparatus is involved in the synthesis, modification, and packaging of proteins for transport within or outside the cell.</a:t>
            </a:r>
          </a:p>
          <a:p>
            <a:pPr>
              <a:lnSpc>
                <a:spcPts val="2277"/>
              </a:lnSpc>
            </a:pPr>
            <a:r>
              <a:rPr lang="en-US" sz="1626">
                <a:solidFill>
                  <a:srgbClr val="545454"/>
                </a:solidFill>
                <a:latin typeface="Roboto Mono"/>
              </a:rPr>
              <a:t>D: It maintains the cell's shape and structural integrity by providing support and anchorage for cellular components.</a:t>
            </a:r>
          </a:p>
          <a:p>
            <a:pPr>
              <a:lnSpc>
                <a:spcPts val="2277"/>
              </a:lnSpc>
            </a:pPr>
            <a:r>
              <a:rPr lang="en-US" sz="1626">
                <a:solidFill>
                  <a:srgbClr val="545454"/>
                </a:solidFill>
                <a:latin typeface="Roboto Mono"/>
              </a:rPr>
              <a:t>E: Golgi apparatus regulates the movement of substances in and out of the cell through the cell membrane.</a:t>
            </a:r>
          </a:p>
        </p:txBody>
      </p:sp>
      <p:sp>
        <p:nvSpPr>
          <p:cNvPr name="TextBox 5" id="5"/>
          <p:cNvSpPr txBox="true"/>
          <p:nvPr/>
        </p:nvSpPr>
        <p:spPr>
          <a:xfrm rot="0">
            <a:off x="2971533" y="503701"/>
            <a:ext cx="3810534" cy="396240"/>
          </a:xfrm>
          <a:prstGeom prst="rect">
            <a:avLst/>
          </a:prstGeom>
        </p:spPr>
        <p:txBody>
          <a:bodyPr anchor="t" rtlCol="false" tIns="0" lIns="0" bIns="0" rIns="0">
            <a:spAutoFit/>
          </a:bodyPr>
          <a:lstStyle/>
          <a:p>
            <a:pPr algn="ctr">
              <a:lnSpc>
                <a:spcPts val="3359"/>
              </a:lnSpc>
            </a:pPr>
            <a:r>
              <a:rPr lang="en-US" sz="2400">
                <a:solidFill>
                  <a:srgbClr val="3A4F7A"/>
                </a:solidFill>
                <a:latin typeface="Roboto Mono Bold"/>
              </a:rPr>
              <a:t>Where it succeeds </a:t>
            </a:r>
          </a:p>
        </p:txBody>
      </p:sp>
      <p:sp>
        <p:nvSpPr>
          <p:cNvPr name="TextBox 6" id="6"/>
          <p:cNvSpPr txBox="true"/>
          <p:nvPr/>
        </p:nvSpPr>
        <p:spPr>
          <a:xfrm rot="0">
            <a:off x="1939730" y="5152463"/>
            <a:ext cx="5874141" cy="1841896"/>
          </a:xfrm>
          <a:prstGeom prst="rect">
            <a:avLst/>
          </a:prstGeom>
        </p:spPr>
        <p:txBody>
          <a:bodyPr anchor="t" rtlCol="false" tIns="0" lIns="0" bIns="0" rIns="0">
            <a:spAutoFit/>
          </a:bodyPr>
          <a:lstStyle/>
          <a:p>
            <a:pPr>
              <a:lnSpc>
                <a:spcPts val="2953"/>
              </a:lnSpc>
            </a:pPr>
            <a:r>
              <a:rPr lang="en-US" sz="2109">
                <a:solidFill>
                  <a:srgbClr val="545454"/>
                </a:solidFill>
                <a:latin typeface="Roboto Mono Bold"/>
              </a:rPr>
              <a:t>Best Answer: C 0.20055899877977865</a:t>
            </a:r>
          </a:p>
          <a:p>
            <a:pPr>
              <a:lnSpc>
                <a:spcPts val="2953"/>
              </a:lnSpc>
            </a:pPr>
            <a:r>
              <a:rPr lang="en-US" sz="2109">
                <a:solidFill>
                  <a:srgbClr val="545454"/>
                </a:solidFill>
                <a:latin typeface="Roboto Mono"/>
              </a:rPr>
              <a:t>A 0.17175586057434927</a:t>
            </a:r>
          </a:p>
          <a:p>
            <a:pPr>
              <a:lnSpc>
                <a:spcPts val="2953"/>
              </a:lnSpc>
            </a:pPr>
            <a:r>
              <a:rPr lang="en-US" sz="2109">
                <a:solidFill>
                  <a:srgbClr val="545454"/>
                </a:solidFill>
                <a:latin typeface="Roboto Mono"/>
              </a:rPr>
              <a:t>E 0.16778917171085794</a:t>
            </a:r>
          </a:p>
          <a:p>
            <a:pPr>
              <a:lnSpc>
                <a:spcPts val="2953"/>
              </a:lnSpc>
            </a:pPr>
            <a:r>
              <a:rPr lang="en-US" sz="2109">
                <a:solidFill>
                  <a:srgbClr val="545454"/>
                </a:solidFill>
                <a:latin typeface="Roboto Mono"/>
              </a:rPr>
              <a:t>D 0.16324185326618842</a:t>
            </a:r>
          </a:p>
          <a:p>
            <a:pPr>
              <a:lnSpc>
                <a:spcPts val="2953"/>
              </a:lnSpc>
            </a:pPr>
            <a:r>
              <a:rPr lang="en-US" sz="2109">
                <a:solidFill>
                  <a:srgbClr val="545454"/>
                </a:solidFill>
                <a:latin typeface="Roboto Mono"/>
              </a:rPr>
              <a:t>B 0.16324185326618842</a:t>
            </a:r>
          </a:p>
        </p:txBody>
      </p:sp>
      <p:grpSp>
        <p:nvGrpSpPr>
          <p:cNvPr name="Group 7" id="7"/>
          <p:cNvGrpSpPr/>
          <p:nvPr/>
        </p:nvGrpSpPr>
        <p:grpSpPr>
          <a:xfrm rot="0">
            <a:off x="8663356" y="6229890"/>
            <a:ext cx="500051" cy="500051"/>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552"/>
            </a:solidFill>
            <a:ln w="38100" cap="sq">
              <a:solidFill>
                <a:srgbClr val="545454"/>
              </a:solidFill>
              <a:prstDash val="solid"/>
              <a:miter/>
            </a:ln>
          </p:spPr>
        </p:sp>
        <p:sp>
          <p:nvSpPr>
            <p:cNvPr name="TextBox 9" id="9"/>
            <p:cNvSpPr txBox="true"/>
            <p:nvPr/>
          </p:nvSpPr>
          <p:spPr>
            <a:xfrm>
              <a:off x="76200" y="47625"/>
              <a:ext cx="660400" cy="688975"/>
            </a:xfrm>
            <a:prstGeom prst="rect">
              <a:avLst/>
            </a:prstGeom>
          </p:spPr>
          <p:txBody>
            <a:bodyPr anchor="ctr" rtlCol="false" tIns="50800" lIns="50800" bIns="50800" rIns="50800"/>
            <a:lstStyle/>
            <a:p>
              <a:pPr algn="ctr">
                <a:lnSpc>
                  <a:spcPts val="1960"/>
                </a:lnSpc>
              </a:pPr>
            </a:p>
          </p:txBody>
        </p:sp>
      </p:grpSp>
      <p:grpSp>
        <p:nvGrpSpPr>
          <p:cNvPr name="Group 10" id="10"/>
          <p:cNvGrpSpPr/>
          <p:nvPr/>
        </p:nvGrpSpPr>
        <p:grpSpPr>
          <a:xfrm rot="0">
            <a:off x="231469" y="291776"/>
            <a:ext cx="500051" cy="500051"/>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EA6BC"/>
            </a:solidFill>
            <a:ln w="38100" cap="sq">
              <a:solidFill>
                <a:srgbClr val="545454"/>
              </a:solidFill>
              <a:prstDash val="solid"/>
              <a:miter/>
            </a:ln>
          </p:spPr>
        </p:sp>
        <p:sp>
          <p:nvSpPr>
            <p:cNvPr name="TextBox 12" id="12"/>
            <p:cNvSpPr txBox="true"/>
            <p:nvPr/>
          </p:nvSpPr>
          <p:spPr>
            <a:xfrm>
              <a:off x="76200" y="47625"/>
              <a:ext cx="660400" cy="688975"/>
            </a:xfrm>
            <a:prstGeom prst="rect">
              <a:avLst/>
            </a:prstGeom>
          </p:spPr>
          <p:txBody>
            <a:bodyPr anchor="ctr" rtlCol="false" tIns="50800" lIns="50800" bIns="50800" rIns="50800"/>
            <a:lstStyle/>
            <a:p>
              <a:pPr algn="ctr">
                <a:lnSpc>
                  <a:spcPts val="1960"/>
                </a:lnSpc>
              </a:pPr>
            </a:p>
          </p:txBody>
        </p:sp>
      </p:grpSp>
      <p:sp>
        <p:nvSpPr>
          <p:cNvPr name="TextBox 13" id="13"/>
          <p:cNvSpPr txBox="true"/>
          <p:nvPr/>
        </p:nvSpPr>
        <p:spPr>
          <a:xfrm rot="0">
            <a:off x="0" y="1106203"/>
            <a:ext cx="9753600" cy="540385"/>
          </a:xfrm>
          <a:prstGeom prst="rect">
            <a:avLst/>
          </a:prstGeom>
        </p:spPr>
        <p:txBody>
          <a:bodyPr anchor="t" rtlCol="false" tIns="0" lIns="0" bIns="0" rIns="0">
            <a:spAutoFit/>
          </a:bodyPr>
          <a:lstStyle/>
          <a:p>
            <a:pPr>
              <a:lnSpc>
                <a:spcPts val="2240"/>
              </a:lnSpc>
            </a:pPr>
            <a:r>
              <a:rPr lang="en-US" sz="1600">
                <a:solidFill>
                  <a:srgbClr val="545454"/>
                </a:solidFill>
                <a:latin typeface="Roboto Mono"/>
              </a:rPr>
              <a:t>The Question: Which of the following describes the role of the Golgi apparatus in a cell?</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E8EDF8"/>
        </a:solidFill>
      </p:bgPr>
    </p:bg>
    <p:spTree>
      <p:nvGrpSpPr>
        <p:cNvPr id="1" name=""/>
        <p:cNvGrpSpPr/>
        <p:nvPr/>
      </p:nvGrpSpPr>
      <p:grpSpPr>
        <a:xfrm>
          <a:off x="0" y="0"/>
          <a:ext cx="0" cy="0"/>
          <a:chOff x="0" y="0"/>
          <a:chExt cx="0" cy="0"/>
        </a:xfrm>
      </p:grpSpPr>
      <p:sp>
        <p:nvSpPr>
          <p:cNvPr name="Freeform 2" id="2"/>
          <p:cNvSpPr/>
          <p:nvPr/>
        </p:nvSpPr>
        <p:spPr>
          <a:xfrm flipH="false" flipV="false" rot="0">
            <a:off x="123103" y="146850"/>
            <a:ext cx="1569971" cy="1569971"/>
          </a:xfrm>
          <a:custGeom>
            <a:avLst/>
            <a:gdLst/>
            <a:ahLst/>
            <a:cxnLst/>
            <a:rect r="r" b="b" t="t" l="l"/>
            <a:pathLst>
              <a:path h="1569971" w="1569971">
                <a:moveTo>
                  <a:pt x="0" y="0"/>
                </a:moveTo>
                <a:lnTo>
                  <a:pt x="1569971" y="0"/>
                </a:lnTo>
                <a:lnTo>
                  <a:pt x="1569971" y="1569971"/>
                </a:lnTo>
                <a:lnTo>
                  <a:pt x="0" y="156997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8063665" y="146850"/>
            <a:ext cx="1569971" cy="1569971"/>
          </a:xfrm>
          <a:custGeom>
            <a:avLst/>
            <a:gdLst/>
            <a:ahLst/>
            <a:cxnLst/>
            <a:rect r="r" b="b" t="t" l="l"/>
            <a:pathLst>
              <a:path h="1569971" w="1569971">
                <a:moveTo>
                  <a:pt x="1569971" y="0"/>
                </a:moveTo>
                <a:lnTo>
                  <a:pt x="0" y="0"/>
                </a:lnTo>
                <a:lnTo>
                  <a:pt x="0" y="1569971"/>
                </a:lnTo>
                <a:lnTo>
                  <a:pt x="1569971" y="1569971"/>
                </a:lnTo>
                <a:lnTo>
                  <a:pt x="1569971"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904949" y="70650"/>
            <a:ext cx="7943701" cy="745489"/>
          </a:xfrm>
          <a:prstGeom prst="rect">
            <a:avLst/>
          </a:prstGeom>
        </p:spPr>
        <p:txBody>
          <a:bodyPr anchor="t" rtlCol="false" tIns="0" lIns="0" bIns="0" rIns="0">
            <a:spAutoFit/>
          </a:bodyPr>
          <a:lstStyle/>
          <a:p>
            <a:pPr algn="ctr">
              <a:lnSpc>
                <a:spcPts val="6160"/>
              </a:lnSpc>
            </a:pPr>
            <a:r>
              <a:rPr lang="en-US" sz="4400">
                <a:solidFill>
                  <a:srgbClr val="3A4F7A"/>
                </a:solidFill>
                <a:latin typeface="Montserrat Semi-Bold"/>
              </a:rPr>
              <a:t>DEMONSTRATION</a:t>
            </a:r>
          </a:p>
        </p:txBody>
      </p:sp>
      <p:sp>
        <p:nvSpPr>
          <p:cNvPr name="TextBox 5" id="5"/>
          <p:cNvSpPr txBox="true"/>
          <p:nvPr/>
        </p:nvSpPr>
        <p:spPr>
          <a:xfrm rot="0">
            <a:off x="-1849944" y="3670672"/>
            <a:ext cx="6850059" cy="2585085"/>
          </a:xfrm>
          <a:prstGeom prst="rect">
            <a:avLst/>
          </a:prstGeom>
        </p:spPr>
        <p:txBody>
          <a:bodyPr anchor="t" rtlCol="false" tIns="0" lIns="0" bIns="0" rIns="0">
            <a:spAutoFit/>
          </a:bodyPr>
          <a:lstStyle/>
          <a:p>
            <a:pPr algn="ctr">
              <a:lnSpc>
                <a:spcPts val="2940"/>
              </a:lnSpc>
            </a:pPr>
            <a:r>
              <a:rPr lang="en-US" sz="2100">
                <a:solidFill>
                  <a:srgbClr val="545454"/>
                </a:solidFill>
                <a:latin typeface="Roboto Mono"/>
              </a:rPr>
              <a:t>Possible Answers:</a:t>
            </a:r>
          </a:p>
          <a:p>
            <a:pPr algn="ctr">
              <a:lnSpc>
                <a:spcPts val="2940"/>
              </a:lnSpc>
            </a:pPr>
            <a:r>
              <a:rPr lang="en-US" sz="2100">
                <a:solidFill>
                  <a:srgbClr val="545454"/>
                </a:solidFill>
                <a:latin typeface="Roboto Mono"/>
              </a:rPr>
              <a:t>A: </a:t>
            </a:r>
            <a:r>
              <a:rPr lang="en-US" sz="2100">
                <a:solidFill>
                  <a:srgbClr val="545454"/>
                </a:solidFill>
                <a:latin typeface="Roboto Mono Bold"/>
              </a:rPr>
              <a:t>Photosynthesis.</a:t>
            </a:r>
          </a:p>
          <a:p>
            <a:pPr algn="ctr">
              <a:lnSpc>
                <a:spcPts val="2940"/>
              </a:lnSpc>
            </a:pPr>
            <a:r>
              <a:rPr lang="en-US" sz="2100">
                <a:solidFill>
                  <a:srgbClr val="545454"/>
                </a:solidFill>
                <a:latin typeface="Roboto Mono"/>
              </a:rPr>
              <a:t>B: Respiration.   </a:t>
            </a:r>
          </a:p>
          <a:p>
            <a:pPr algn="ctr">
              <a:lnSpc>
                <a:spcPts val="2940"/>
              </a:lnSpc>
            </a:pPr>
            <a:r>
              <a:rPr lang="en-US" sz="2100">
                <a:solidFill>
                  <a:srgbClr val="545454"/>
                </a:solidFill>
                <a:latin typeface="Roboto Mono"/>
              </a:rPr>
              <a:t>C: Transpiration. </a:t>
            </a:r>
          </a:p>
          <a:p>
            <a:pPr algn="ctr">
              <a:lnSpc>
                <a:spcPts val="2940"/>
              </a:lnSpc>
            </a:pPr>
            <a:r>
              <a:rPr lang="en-US" sz="2100">
                <a:solidFill>
                  <a:srgbClr val="545454"/>
                </a:solidFill>
                <a:latin typeface="Roboto Mono"/>
              </a:rPr>
              <a:t> D: Fermentation.   </a:t>
            </a:r>
          </a:p>
          <a:p>
            <a:pPr algn="ctr">
              <a:lnSpc>
                <a:spcPts val="2940"/>
              </a:lnSpc>
            </a:pPr>
            <a:r>
              <a:rPr lang="en-US" sz="2100">
                <a:solidFill>
                  <a:srgbClr val="545454"/>
                </a:solidFill>
                <a:latin typeface="Roboto Mono"/>
              </a:rPr>
              <a:t>E: Oxidation.     </a:t>
            </a:r>
          </a:p>
          <a:p>
            <a:pPr algn="ctr">
              <a:lnSpc>
                <a:spcPts val="2940"/>
              </a:lnSpc>
            </a:pPr>
            <a:r>
              <a:rPr lang="en-US" sz="2100">
                <a:solidFill>
                  <a:srgbClr val="545454"/>
                </a:solidFill>
                <a:latin typeface="Roboto Mono"/>
              </a:rPr>
              <a:t>  </a:t>
            </a:r>
          </a:p>
        </p:txBody>
      </p:sp>
      <p:grpSp>
        <p:nvGrpSpPr>
          <p:cNvPr name="Group 6" id="6"/>
          <p:cNvGrpSpPr/>
          <p:nvPr/>
        </p:nvGrpSpPr>
        <p:grpSpPr>
          <a:xfrm rot="0">
            <a:off x="8848651" y="6502605"/>
            <a:ext cx="500051" cy="500051"/>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552"/>
            </a:solidFill>
            <a:ln w="38100" cap="sq">
              <a:solidFill>
                <a:srgbClr val="545454"/>
              </a:solidFill>
              <a:prstDash val="solid"/>
              <a:miter/>
            </a:ln>
          </p:spPr>
        </p:sp>
        <p:sp>
          <p:nvSpPr>
            <p:cNvPr name="TextBox 8" id="8"/>
            <p:cNvSpPr txBox="true"/>
            <p:nvPr/>
          </p:nvSpPr>
          <p:spPr>
            <a:xfrm>
              <a:off x="76200" y="47625"/>
              <a:ext cx="660400" cy="688975"/>
            </a:xfrm>
            <a:prstGeom prst="rect">
              <a:avLst/>
            </a:prstGeom>
          </p:spPr>
          <p:txBody>
            <a:bodyPr anchor="ctr" rtlCol="false" tIns="50800" lIns="50800" bIns="50800" rIns="50800"/>
            <a:lstStyle/>
            <a:p>
              <a:pPr algn="ctr">
                <a:lnSpc>
                  <a:spcPts val="1960"/>
                </a:lnSpc>
              </a:pPr>
            </a:p>
          </p:txBody>
        </p:sp>
      </p:grpSp>
      <p:grpSp>
        <p:nvGrpSpPr>
          <p:cNvPr name="Group 9" id="9"/>
          <p:cNvGrpSpPr/>
          <p:nvPr/>
        </p:nvGrpSpPr>
        <p:grpSpPr>
          <a:xfrm rot="0">
            <a:off x="654924" y="6502605"/>
            <a:ext cx="500051" cy="500051"/>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05A"/>
            </a:solidFill>
            <a:ln w="38100" cap="sq">
              <a:solidFill>
                <a:srgbClr val="545454"/>
              </a:solidFill>
              <a:prstDash val="solid"/>
              <a:miter/>
            </a:ln>
          </p:spPr>
        </p:sp>
        <p:sp>
          <p:nvSpPr>
            <p:cNvPr name="TextBox 11" id="11"/>
            <p:cNvSpPr txBox="true"/>
            <p:nvPr/>
          </p:nvSpPr>
          <p:spPr>
            <a:xfrm>
              <a:off x="76200" y="47625"/>
              <a:ext cx="660400" cy="688975"/>
            </a:xfrm>
            <a:prstGeom prst="rect">
              <a:avLst/>
            </a:prstGeom>
          </p:spPr>
          <p:txBody>
            <a:bodyPr anchor="ctr" rtlCol="false" tIns="50800" lIns="50800" bIns="50800" rIns="50800"/>
            <a:lstStyle/>
            <a:p>
              <a:pPr algn="ctr">
                <a:lnSpc>
                  <a:spcPts val="1960"/>
                </a:lnSpc>
              </a:pPr>
            </a:p>
          </p:txBody>
        </p:sp>
      </p:grpSp>
      <p:sp>
        <p:nvSpPr>
          <p:cNvPr name="TextBox 12" id="12"/>
          <p:cNvSpPr txBox="true"/>
          <p:nvPr/>
        </p:nvSpPr>
        <p:spPr>
          <a:xfrm rot="0">
            <a:off x="1201745" y="734668"/>
            <a:ext cx="6850059" cy="396240"/>
          </a:xfrm>
          <a:prstGeom prst="rect">
            <a:avLst/>
          </a:prstGeom>
        </p:spPr>
        <p:txBody>
          <a:bodyPr anchor="t" rtlCol="false" tIns="0" lIns="0" bIns="0" rIns="0">
            <a:spAutoFit/>
          </a:bodyPr>
          <a:lstStyle/>
          <a:p>
            <a:pPr algn="ctr">
              <a:lnSpc>
                <a:spcPts val="3359"/>
              </a:lnSpc>
            </a:pPr>
            <a:r>
              <a:rPr lang="en-US" sz="2399">
                <a:solidFill>
                  <a:srgbClr val="3A4F7A"/>
                </a:solidFill>
                <a:latin typeface="Roboto Mono Bold"/>
              </a:rPr>
              <a:t>Where it fails</a:t>
            </a:r>
          </a:p>
        </p:txBody>
      </p:sp>
      <p:sp>
        <p:nvSpPr>
          <p:cNvPr name="TextBox 13" id="13"/>
          <p:cNvSpPr txBox="true"/>
          <p:nvPr/>
        </p:nvSpPr>
        <p:spPr>
          <a:xfrm rot="0">
            <a:off x="1575085" y="1678721"/>
            <a:ext cx="6850059" cy="1470660"/>
          </a:xfrm>
          <a:prstGeom prst="rect">
            <a:avLst/>
          </a:prstGeom>
        </p:spPr>
        <p:txBody>
          <a:bodyPr anchor="t" rtlCol="false" tIns="0" lIns="0" bIns="0" rIns="0">
            <a:spAutoFit/>
          </a:bodyPr>
          <a:lstStyle/>
          <a:p>
            <a:pPr algn="ctr">
              <a:lnSpc>
                <a:spcPts val="2940"/>
              </a:lnSpc>
            </a:pPr>
            <a:r>
              <a:rPr lang="en-US" sz="2100">
                <a:solidFill>
                  <a:srgbClr val="545454"/>
                </a:solidFill>
                <a:latin typeface="Roboto Mono"/>
              </a:rPr>
              <a:t>The Question: What is the process by which green plants and some other organisms use sunlight to synthesize foods with the help of chlorophyll?</a:t>
            </a:r>
          </a:p>
        </p:txBody>
      </p:sp>
      <p:sp>
        <p:nvSpPr>
          <p:cNvPr name="TextBox 14" id="14"/>
          <p:cNvSpPr txBox="true"/>
          <p:nvPr/>
        </p:nvSpPr>
        <p:spPr>
          <a:xfrm rot="0">
            <a:off x="3392848" y="3889190"/>
            <a:ext cx="6729658" cy="1810426"/>
          </a:xfrm>
          <a:prstGeom prst="rect">
            <a:avLst/>
          </a:prstGeom>
        </p:spPr>
        <p:txBody>
          <a:bodyPr anchor="t" rtlCol="false" tIns="0" lIns="0" bIns="0" rIns="0">
            <a:spAutoFit/>
          </a:bodyPr>
          <a:lstStyle/>
          <a:p>
            <a:pPr algn="ctr">
              <a:lnSpc>
                <a:spcPts val="2888"/>
              </a:lnSpc>
            </a:pPr>
            <a:r>
              <a:rPr lang="en-US" sz="2063">
                <a:solidFill>
                  <a:srgbClr val="545454"/>
                </a:solidFill>
                <a:latin typeface="Roboto Mono Bold"/>
              </a:rPr>
              <a:t>Best Answer: E 0.1717483283516631</a:t>
            </a:r>
          </a:p>
          <a:p>
            <a:pPr algn="ctr">
              <a:lnSpc>
                <a:spcPts val="2888"/>
              </a:lnSpc>
            </a:pPr>
            <a:r>
              <a:rPr lang="en-US" sz="2063">
                <a:solidFill>
                  <a:srgbClr val="545454"/>
                </a:solidFill>
                <a:latin typeface="Roboto Mono"/>
              </a:rPr>
              <a:t>D 0.1717483283516631</a:t>
            </a:r>
          </a:p>
          <a:p>
            <a:pPr algn="ctr">
              <a:lnSpc>
                <a:spcPts val="2888"/>
              </a:lnSpc>
            </a:pPr>
            <a:r>
              <a:rPr lang="en-US" sz="2063">
                <a:solidFill>
                  <a:srgbClr val="545454"/>
                </a:solidFill>
                <a:latin typeface="Roboto Mono"/>
              </a:rPr>
              <a:t>C 0.1717483283516631</a:t>
            </a:r>
          </a:p>
          <a:p>
            <a:pPr algn="ctr">
              <a:lnSpc>
                <a:spcPts val="2888"/>
              </a:lnSpc>
            </a:pPr>
            <a:r>
              <a:rPr lang="en-US" sz="2063">
                <a:solidFill>
                  <a:srgbClr val="545454"/>
                </a:solidFill>
                <a:latin typeface="Roboto Mono"/>
              </a:rPr>
              <a:t>B 0.1717483283516631</a:t>
            </a:r>
          </a:p>
          <a:p>
            <a:pPr algn="ctr">
              <a:lnSpc>
                <a:spcPts val="2888"/>
              </a:lnSpc>
            </a:pPr>
            <a:r>
              <a:rPr lang="en-US" sz="2063">
                <a:solidFill>
                  <a:srgbClr val="545454"/>
                </a:solidFill>
                <a:latin typeface="Roboto Mono"/>
              </a:rPr>
              <a:t>A 0.1717483283516631</a:t>
            </a:r>
          </a:p>
        </p:txBody>
      </p:sp>
      <p:sp>
        <p:nvSpPr>
          <p:cNvPr name="TextBox 15" id="15"/>
          <p:cNvSpPr txBox="true"/>
          <p:nvPr/>
        </p:nvSpPr>
        <p:spPr>
          <a:xfrm rot="0">
            <a:off x="904949" y="6464505"/>
            <a:ext cx="6729658" cy="350643"/>
          </a:xfrm>
          <a:prstGeom prst="rect">
            <a:avLst/>
          </a:prstGeom>
        </p:spPr>
        <p:txBody>
          <a:bodyPr anchor="t" rtlCol="false" tIns="0" lIns="0" bIns="0" rIns="0">
            <a:spAutoFit/>
          </a:bodyPr>
          <a:lstStyle/>
          <a:p>
            <a:pPr algn="ctr">
              <a:lnSpc>
                <a:spcPts val="2888"/>
              </a:lnSpc>
            </a:pPr>
            <a:r>
              <a:rPr lang="en-US" sz="2063">
                <a:solidFill>
                  <a:srgbClr val="545454"/>
                </a:solidFill>
                <a:latin typeface="Roboto Mono"/>
              </a:rPr>
              <a:t>Correct Answer: A </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E8EDF8"/>
        </a:solidFill>
      </p:bgPr>
    </p:bg>
    <p:spTree>
      <p:nvGrpSpPr>
        <p:cNvPr id="1" name=""/>
        <p:cNvGrpSpPr/>
        <p:nvPr/>
      </p:nvGrpSpPr>
      <p:grpSpPr>
        <a:xfrm>
          <a:off x="0" y="0"/>
          <a:ext cx="0" cy="0"/>
          <a:chOff x="0" y="0"/>
          <a:chExt cx="0" cy="0"/>
        </a:xfrm>
      </p:grpSpPr>
      <p:sp>
        <p:nvSpPr>
          <p:cNvPr name="Freeform 2" id="2"/>
          <p:cNvSpPr/>
          <p:nvPr/>
        </p:nvSpPr>
        <p:spPr>
          <a:xfrm flipH="false" flipV="false" rot="0">
            <a:off x="2265376" y="1297869"/>
            <a:ext cx="985506" cy="1108443"/>
          </a:xfrm>
          <a:custGeom>
            <a:avLst/>
            <a:gdLst/>
            <a:ahLst/>
            <a:cxnLst/>
            <a:rect r="r" b="b" t="t" l="l"/>
            <a:pathLst>
              <a:path h="1108443" w="985506">
                <a:moveTo>
                  <a:pt x="0" y="0"/>
                </a:moveTo>
                <a:lnTo>
                  <a:pt x="985506" y="0"/>
                </a:lnTo>
                <a:lnTo>
                  <a:pt x="985506" y="1108443"/>
                </a:lnTo>
                <a:lnTo>
                  <a:pt x="0" y="110844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6476971" y="1159058"/>
            <a:ext cx="616169" cy="693033"/>
          </a:xfrm>
          <a:custGeom>
            <a:avLst/>
            <a:gdLst/>
            <a:ahLst/>
            <a:cxnLst/>
            <a:rect r="r" b="b" t="t" l="l"/>
            <a:pathLst>
              <a:path h="693033" w="616169">
                <a:moveTo>
                  <a:pt x="616170" y="0"/>
                </a:moveTo>
                <a:lnTo>
                  <a:pt x="0" y="0"/>
                </a:lnTo>
                <a:lnTo>
                  <a:pt x="0" y="693033"/>
                </a:lnTo>
                <a:lnTo>
                  <a:pt x="616170" y="693033"/>
                </a:lnTo>
                <a:lnTo>
                  <a:pt x="61617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400964" y="6202655"/>
            <a:ext cx="2544710" cy="1841445"/>
          </a:xfrm>
          <a:custGeom>
            <a:avLst/>
            <a:gdLst/>
            <a:ahLst/>
            <a:cxnLst/>
            <a:rect r="r" b="b" t="t" l="l"/>
            <a:pathLst>
              <a:path h="1841445" w="2544710">
                <a:moveTo>
                  <a:pt x="0" y="0"/>
                </a:moveTo>
                <a:lnTo>
                  <a:pt x="2544710" y="0"/>
                </a:lnTo>
                <a:lnTo>
                  <a:pt x="2544710" y="1841445"/>
                </a:lnTo>
                <a:lnTo>
                  <a:pt x="0" y="184144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7609854" y="6202655"/>
            <a:ext cx="2544710" cy="1841445"/>
          </a:xfrm>
          <a:custGeom>
            <a:avLst/>
            <a:gdLst/>
            <a:ahLst/>
            <a:cxnLst/>
            <a:rect r="r" b="b" t="t" l="l"/>
            <a:pathLst>
              <a:path h="1841445" w="2544710">
                <a:moveTo>
                  <a:pt x="0" y="0"/>
                </a:moveTo>
                <a:lnTo>
                  <a:pt x="2544710" y="0"/>
                </a:lnTo>
                <a:lnTo>
                  <a:pt x="2544710" y="1841445"/>
                </a:lnTo>
                <a:lnTo>
                  <a:pt x="0" y="184144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6" id="6"/>
          <p:cNvGrpSpPr/>
          <p:nvPr/>
        </p:nvGrpSpPr>
        <p:grpSpPr>
          <a:xfrm rot="0">
            <a:off x="731520" y="731520"/>
            <a:ext cx="855075" cy="855075"/>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lnTo>
                    <a:pt x="485289" y="111986"/>
                  </a:lnTo>
                  <a:lnTo>
                    <a:pt x="609600" y="54447"/>
                  </a:lnTo>
                  <a:lnTo>
                    <a:pt x="621927" y="190873"/>
                  </a:lnTo>
                  <a:lnTo>
                    <a:pt x="758353" y="203200"/>
                  </a:lnTo>
                  <a:lnTo>
                    <a:pt x="700814" y="327511"/>
                  </a:lnTo>
                  <a:lnTo>
                    <a:pt x="812800" y="406400"/>
                  </a:lnTo>
                  <a:lnTo>
                    <a:pt x="700814" y="485289"/>
                  </a:lnTo>
                  <a:lnTo>
                    <a:pt x="758353" y="609600"/>
                  </a:lnTo>
                  <a:lnTo>
                    <a:pt x="621927" y="621927"/>
                  </a:lnTo>
                  <a:lnTo>
                    <a:pt x="609600" y="758353"/>
                  </a:lnTo>
                  <a:lnTo>
                    <a:pt x="485289" y="700814"/>
                  </a:lnTo>
                  <a:lnTo>
                    <a:pt x="406400" y="812800"/>
                  </a:lnTo>
                  <a:lnTo>
                    <a:pt x="327511" y="700814"/>
                  </a:lnTo>
                  <a:lnTo>
                    <a:pt x="203200" y="758353"/>
                  </a:lnTo>
                  <a:lnTo>
                    <a:pt x="190873" y="621927"/>
                  </a:lnTo>
                  <a:lnTo>
                    <a:pt x="54447" y="609600"/>
                  </a:lnTo>
                  <a:lnTo>
                    <a:pt x="111986" y="485289"/>
                  </a:lnTo>
                  <a:lnTo>
                    <a:pt x="0" y="406400"/>
                  </a:lnTo>
                  <a:lnTo>
                    <a:pt x="111986" y="327511"/>
                  </a:lnTo>
                  <a:lnTo>
                    <a:pt x="54447" y="203200"/>
                  </a:lnTo>
                  <a:lnTo>
                    <a:pt x="190873" y="190873"/>
                  </a:lnTo>
                  <a:lnTo>
                    <a:pt x="203200" y="54447"/>
                  </a:lnTo>
                  <a:lnTo>
                    <a:pt x="327511" y="111986"/>
                  </a:lnTo>
                  <a:lnTo>
                    <a:pt x="406400" y="0"/>
                  </a:lnTo>
                  <a:close/>
                </a:path>
              </a:pathLst>
            </a:custGeom>
            <a:solidFill>
              <a:srgbClr val="FFDE59"/>
            </a:solidFill>
            <a:ln w="38100" cap="sq">
              <a:solidFill>
                <a:srgbClr val="545454"/>
              </a:solidFill>
              <a:prstDash val="solid"/>
              <a:miter/>
            </a:ln>
          </p:spPr>
        </p:sp>
        <p:sp>
          <p:nvSpPr>
            <p:cNvPr name="TextBox 8" id="8"/>
            <p:cNvSpPr txBox="true"/>
            <p:nvPr/>
          </p:nvSpPr>
          <p:spPr>
            <a:xfrm>
              <a:off x="127000" y="98425"/>
              <a:ext cx="558800" cy="587375"/>
            </a:xfrm>
            <a:prstGeom prst="rect">
              <a:avLst/>
            </a:prstGeom>
          </p:spPr>
          <p:txBody>
            <a:bodyPr anchor="ctr" rtlCol="false" tIns="50800" lIns="50800" bIns="50800" rIns="50800"/>
            <a:lstStyle/>
            <a:p>
              <a:pPr algn="ctr">
                <a:lnSpc>
                  <a:spcPts val="1960"/>
                </a:lnSpc>
              </a:pPr>
            </a:p>
          </p:txBody>
        </p:sp>
      </p:grpSp>
      <p:sp>
        <p:nvSpPr>
          <p:cNvPr name="Freeform 9" id="9"/>
          <p:cNvSpPr/>
          <p:nvPr/>
        </p:nvSpPr>
        <p:spPr>
          <a:xfrm flipH="false" flipV="false" rot="0">
            <a:off x="3502125" y="303982"/>
            <a:ext cx="2668123" cy="2076284"/>
          </a:xfrm>
          <a:custGeom>
            <a:avLst/>
            <a:gdLst/>
            <a:ahLst/>
            <a:cxnLst/>
            <a:rect r="r" b="b" t="t" l="l"/>
            <a:pathLst>
              <a:path h="2076284" w="2668123">
                <a:moveTo>
                  <a:pt x="0" y="0"/>
                </a:moveTo>
                <a:lnTo>
                  <a:pt x="2668123" y="0"/>
                </a:lnTo>
                <a:lnTo>
                  <a:pt x="2668123" y="2076285"/>
                </a:lnTo>
                <a:lnTo>
                  <a:pt x="0" y="207628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0" id="10"/>
          <p:cNvSpPr txBox="true"/>
          <p:nvPr/>
        </p:nvSpPr>
        <p:spPr>
          <a:xfrm rot="0">
            <a:off x="1586595" y="2256442"/>
            <a:ext cx="6481355" cy="1165456"/>
          </a:xfrm>
          <a:prstGeom prst="rect">
            <a:avLst/>
          </a:prstGeom>
        </p:spPr>
        <p:txBody>
          <a:bodyPr anchor="t" rtlCol="false" tIns="0" lIns="0" bIns="0" rIns="0">
            <a:spAutoFit/>
          </a:bodyPr>
          <a:lstStyle/>
          <a:p>
            <a:pPr algn="ctr">
              <a:lnSpc>
                <a:spcPts val="9568"/>
              </a:lnSpc>
            </a:pPr>
            <a:r>
              <a:rPr lang="en-US" sz="6834">
                <a:solidFill>
                  <a:srgbClr val="3A4F7A"/>
                </a:solidFill>
                <a:latin typeface="Montserrat Semi-Bold"/>
              </a:rPr>
              <a:t>SCORING</a:t>
            </a:r>
          </a:p>
        </p:txBody>
      </p:sp>
      <p:sp>
        <p:nvSpPr>
          <p:cNvPr name="TextBox 11" id="11"/>
          <p:cNvSpPr txBox="true"/>
          <p:nvPr/>
        </p:nvSpPr>
        <p:spPr>
          <a:xfrm rot="0">
            <a:off x="1471462" y="3303104"/>
            <a:ext cx="6810675" cy="3376079"/>
          </a:xfrm>
          <a:prstGeom prst="rect">
            <a:avLst/>
          </a:prstGeom>
        </p:spPr>
        <p:txBody>
          <a:bodyPr anchor="t" rtlCol="false" tIns="0" lIns="0" bIns="0" rIns="0">
            <a:spAutoFit/>
          </a:bodyPr>
          <a:lstStyle/>
          <a:p>
            <a:pPr algn="ctr">
              <a:lnSpc>
                <a:spcPts val="2687"/>
              </a:lnSpc>
            </a:pPr>
            <a:r>
              <a:rPr lang="en-US" sz="1919">
                <a:solidFill>
                  <a:srgbClr val="545454"/>
                </a:solidFill>
                <a:latin typeface="Roboto Mono"/>
              </a:rPr>
              <a:t>Our submission to the competition scored a 0.48 using a modified version of mean average precision, this would put us around 2350 place, if the competition was still open. This isn't great, but is a big increase from our earlier attempts. Some entries got scores in the 90s, we suspect they were using more advanced language models, or text classifiers that are more appropriate for this particular problem than bag of words.</a:t>
            </a:r>
          </a:p>
        </p:txBody>
      </p:sp>
      <p:grpSp>
        <p:nvGrpSpPr>
          <p:cNvPr name="Group 12" id="12"/>
          <p:cNvGrpSpPr/>
          <p:nvPr/>
        </p:nvGrpSpPr>
        <p:grpSpPr>
          <a:xfrm rot="0">
            <a:off x="8085778" y="731520"/>
            <a:ext cx="855075" cy="855075"/>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lnTo>
                    <a:pt x="485289" y="111986"/>
                  </a:lnTo>
                  <a:lnTo>
                    <a:pt x="609600" y="54447"/>
                  </a:lnTo>
                  <a:lnTo>
                    <a:pt x="621927" y="190873"/>
                  </a:lnTo>
                  <a:lnTo>
                    <a:pt x="758353" y="203200"/>
                  </a:lnTo>
                  <a:lnTo>
                    <a:pt x="700814" y="327511"/>
                  </a:lnTo>
                  <a:lnTo>
                    <a:pt x="812800" y="406400"/>
                  </a:lnTo>
                  <a:lnTo>
                    <a:pt x="700814" y="485289"/>
                  </a:lnTo>
                  <a:lnTo>
                    <a:pt x="758353" y="609600"/>
                  </a:lnTo>
                  <a:lnTo>
                    <a:pt x="621927" y="621927"/>
                  </a:lnTo>
                  <a:lnTo>
                    <a:pt x="609600" y="758353"/>
                  </a:lnTo>
                  <a:lnTo>
                    <a:pt x="485289" y="700814"/>
                  </a:lnTo>
                  <a:lnTo>
                    <a:pt x="406400" y="812800"/>
                  </a:lnTo>
                  <a:lnTo>
                    <a:pt x="327511" y="700814"/>
                  </a:lnTo>
                  <a:lnTo>
                    <a:pt x="203200" y="758353"/>
                  </a:lnTo>
                  <a:lnTo>
                    <a:pt x="190873" y="621927"/>
                  </a:lnTo>
                  <a:lnTo>
                    <a:pt x="54447" y="609600"/>
                  </a:lnTo>
                  <a:lnTo>
                    <a:pt x="111986" y="485289"/>
                  </a:lnTo>
                  <a:lnTo>
                    <a:pt x="0" y="406400"/>
                  </a:lnTo>
                  <a:lnTo>
                    <a:pt x="111986" y="327511"/>
                  </a:lnTo>
                  <a:lnTo>
                    <a:pt x="54447" y="203200"/>
                  </a:lnTo>
                  <a:lnTo>
                    <a:pt x="190873" y="190873"/>
                  </a:lnTo>
                  <a:lnTo>
                    <a:pt x="203200" y="54447"/>
                  </a:lnTo>
                  <a:lnTo>
                    <a:pt x="327511" y="111986"/>
                  </a:lnTo>
                  <a:lnTo>
                    <a:pt x="406400" y="0"/>
                  </a:lnTo>
                  <a:close/>
                </a:path>
              </a:pathLst>
            </a:custGeom>
            <a:solidFill>
              <a:srgbClr val="FFDE59"/>
            </a:solidFill>
            <a:ln w="38100" cap="sq">
              <a:solidFill>
                <a:srgbClr val="545454"/>
              </a:solidFill>
              <a:prstDash val="solid"/>
              <a:miter/>
            </a:ln>
          </p:spPr>
        </p:sp>
        <p:sp>
          <p:nvSpPr>
            <p:cNvPr name="TextBox 14" id="14"/>
            <p:cNvSpPr txBox="true"/>
            <p:nvPr/>
          </p:nvSpPr>
          <p:spPr>
            <a:xfrm>
              <a:off x="127000" y="98425"/>
              <a:ext cx="558800" cy="587375"/>
            </a:xfrm>
            <a:prstGeom prst="rect">
              <a:avLst/>
            </a:prstGeom>
          </p:spPr>
          <p:txBody>
            <a:bodyPr anchor="ctr" rtlCol="false" tIns="50800" lIns="50800" bIns="50800" rIns="50800"/>
            <a:lstStyle/>
            <a:p>
              <a:pPr algn="ctr">
                <a:lnSpc>
                  <a:spcPts val="1960"/>
                </a:lnSpc>
              </a:pPr>
            </a:p>
          </p:txBody>
        </p:sp>
      </p:grpSp>
      <p:sp>
        <p:nvSpPr>
          <p:cNvPr name="Freeform 15" id="15"/>
          <p:cNvSpPr/>
          <p:nvPr/>
        </p:nvSpPr>
        <p:spPr>
          <a:xfrm flipH="false" flipV="false" rot="0">
            <a:off x="-261549" y="3657600"/>
            <a:ext cx="821737" cy="924244"/>
          </a:xfrm>
          <a:custGeom>
            <a:avLst/>
            <a:gdLst/>
            <a:ahLst/>
            <a:cxnLst/>
            <a:rect r="r" b="b" t="t" l="l"/>
            <a:pathLst>
              <a:path h="924244" w="821737">
                <a:moveTo>
                  <a:pt x="0" y="0"/>
                </a:moveTo>
                <a:lnTo>
                  <a:pt x="821737" y="0"/>
                </a:lnTo>
                <a:lnTo>
                  <a:pt x="821737" y="924244"/>
                </a:lnTo>
                <a:lnTo>
                  <a:pt x="0" y="92424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6" id="16"/>
          <p:cNvSpPr/>
          <p:nvPr/>
        </p:nvSpPr>
        <p:spPr>
          <a:xfrm flipH="true" flipV="false" rot="0">
            <a:off x="9189591" y="3657600"/>
            <a:ext cx="821737" cy="924244"/>
          </a:xfrm>
          <a:custGeom>
            <a:avLst/>
            <a:gdLst/>
            <a:ahLst/>
            <a:cxnLst/>
            <a:rect r="r" b="b" t="t" l="l"/>
            <a:pathLst>
              <a:path h="924244" w="821737">
                <a:moveTo>
                  <a:pt x="821736" y="0"/>
                </a:moveTo>
                <a:lnTo>
                  <a:pt x="0" y="0"/>
                </a:lnTo>
                <a:lnTo>
                  <a:pt x="0" y="924244"/>
                </a:lnTo>
                <a:lnTo>
                  <a:pt x="821736" y="924244"/>
                </a:lnTo>
                <a:lnTo>
                  <a:pt x="821736"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17" id="17"/>
          <p:cNvGrpSpPr/>
          <p:nvPr/>
        </p:nvGrpSpPr>
        <p:grpSpPr>
          <a:xfrm rot="0">
            <a:off x="1586595" y="2380267"/>
            <a:ext cx="427538" cy="427538"/>
            <a:chOff x="0" y="0"/>
            <a:chExt cx="812800" cy="812800"/>
          </a:xfrm>
        </p:grpSpPr>
        <p:sp>
          <p:nvSpPr>
            <p:cNvPr name="Freeform 18" id="18"/>
            <p:cNvSpPr/>
            <p:nvPr/>
          </p:nvSpPr>
          <p:spPr>
            <a:xfrm flipH="false" flipV="false" rot="0">
              <a:off x="0" y="0"/>
              <a:ext cx="812800" cy="812800"/>
            </a:xfrm>
            <a:custGeom>
              <a:avLst/>
              <a:gdLst/>
              <a:ahLst/>
              <a:cxnLst/>
              <a:rect r="r" b="b" t="t" l="l"/>
              <a:pathLst>
                <a:path h="812800" w="812800">
                  <a:moveTo>
                    <a:pt x="406400" y="0"/>
                  </a:moveTo>
                  <a:lnTo>
                    <a:pt x="485289" y="111986"/>
                  </a:lnTo>
                  <a:lnTo>
                    <a:pt x="609600" y="54447"/>
                  </a:lnTo>
                  <a:lnTo>
                    <a:pt x="621927" y="190873"/>
                  </a:lnTo>
                  <a:lnTo>
                    <a:pt x="758353" y="203200"/>
                  </a:lnTo>
                  <a:lnTo>
                    <a:pt x="700814" y="327511"/>
                  </a:lnTo>
                  <a:lnTo>
                    <a:pt x="812800" y="406400"/>
                  </a:lnTo>
                  <a:lnTo>
                    <a:pt x="700814" y="485289"/>
                  </a:lnTo>
                  <a:lnTo>
                    <a:pt x="758353" y="609600"/>
                  </a:lnTo>
                  <a:lnTo>
                    <a:pt x="621927" y="621927"/>
                  </a:lnTo>
                  <a:lnTo>
                    <a:pt x="609600" y="758353"/>
                  </a:lnTo>
                  <a:lnTo>
                    <a:pt x="485289" y="700814"/>
                  </a:lnTo>
                  <a:lnTo>
                    <a:pt x="406400" y="812800"/>
                  </a:lnTo>
                  <a:lnTo>
                    <a:pt x="327511" y="700814"/>
                  </a:lnTo>
                  <a:lnTo>
                    <a:pt x="203200" y="758353"/>
                  </a:lnTo>
                  <a:lnTo>
                    <a:pt x="190873" y="621927"/>
                  </a:lnTo>
                  <a:lnTo>
                    <a:pt x="54447" y="609600"/>
                  </a:lnTo>
                  <a:lnTo>
                    <a:pt x="111986" y="485289"/>
                  </a:lnTo>
                  <a:lnTo>
                    <a:pt x="0" y="406400"/>
                  </a:lnTo>
                  <a:lnTo>
                    <a:pt x="111986" y="327511"/>
                  </a:lnTo>
                  <a:lnTo>
                    <a:pt x="54447" y="203200"/>
                  </a:lnTo>
                  <a:lnTo>
                    <a:pt x="190873" y="190873"/>
                  </a:lnTo>
                  <a:lnTo>
                    <a:pt x="203200" y="54447"/>
                  </a:lnTo>
                  <a:lnTo>
                    <a:pt x="327511" y="111986"/>
                  </a:lnTo>
                  <a:lnTo>
                    <a:pt x="406400" y="0"/>
                  </a:lnTo>
                  <a:close/>
                </a:path>
              </a:pathLst>
            </a:custGeom>
            <a:solidFill>
              <a:srgbClr val="F69552"/>
            </a:solidFill>
            <a:ln w="38100" cap="sq">
              <a:solidFill>
                <a:srgbClr val="545454"/>
              </a:solidFill>
              <a:prstDash val="solid"/>
              <a:miter/>
            </a:ln>
          </p:spPr>
        </p:sp>
        <p:sp>
          <p:nvSpPr>
            <p:cNvPr name="TextBox 19" id="19"/>
            <p:cNvSpPr txBox="true"/>
            <p:nvPr/>
          </p:nvSpPr>
          <p:spPr>
            <a:xfrm>
              <a:off x="127000" y="98425"/>
              <a:ext cx="558800" cy="587375"/>
            </a:xfrm>
            <a:prstGeom prst="rect">
              <a:avLst/>
            </a:prstGeom>
          </p:spPr>
          <p:txBody>
            <a:bodyPr anchor="ctr" rtlCol="false" tIns="50800" lIns="50800" bIns="50800" rIns="50800"/>
            <a:lstStyle/>
            <a:p>
              <a:pPr algn="ctr">
                <a:lnSpc>
                  <a:spcPts val="1960"/>
                </a:lnSpc>
              </a:pPr>
            </a:p>
          </p:txBody>
        </p:sp>
      </p:grpSp>
      <p:grpSp>
        <p:nvGrpSpPr>
          <p:cNvPr name="Group 20" id="20"/>
          <p:cNvGrpSpPr/>
          <p:nvPr/>
        </p:nvGrpSpPr>
        <p:grpSpPr>
          <a:xfrm rot="0">
            <a:off x="7396085" y="2380267"/>
            <a:ext cx="427538" cy="427538"/>
            <a:chOff x="0" y="0"/>
            <a:chExt cx="812800" cy="812800"/>
          </a:xfrm>
        </p:grpSpPr>
        <p:sp>
          <p:nvSpPr>
            <p:cNvPr name="Freeform 21" id="21"/>
            <p:cNvSpPr/>
            <p:nvPr/>
          </p:nvSpPr>
          <p:spPr>
            <a:xfrm flipH="false" flipV="false" rot="0">
              <a:off x="0" y="0"/>
              <a:ext cx="812800" cy="812800"/>
            </a:xfrm>
            <a:custGeom>
              <a:avLst/>
              <a:gdLst/>
              <a:ahLst/>
              <a:cxnLst/>
              <a:rect r="r" b="b" t="t" l="l"/>
              <a:pathLst>
                <a:path h="812800" w="812800">
                  <a:moveTo>
                    <a:pt x="406400" y="0"/>
                  </a:moveTo>
                  <a:lnTo>
                    <a:pt x="485289" y="111986"/>
                  </a:lnTo>
                  <a:lnTo>
                    <a:pt x="609600" y="54447"/>
                  </a:lnTo>
                  <a:lnTo>
                    <a:pt x="621927" y="190873"/>
                  </a:lnTo>
                  <a:lnTo>
                    <a:pt x="758353" y="203200"/>
                  </a:lnTo>
                  <a:lnTo>
                    <a:pt x="700814" y="327511"/>
                  </a:lnTo>
                  <a:lnTo>
                    <a:pt x="812800" y="406400"/>
                  </a:lnTo>
                  <a:lnTo>
                    <a:pt x="700814" y="485289"/>
                  </a:lnTo>
                  <a:lnTo>
                    <a:pt x="758353" y="609600"/>
                  </a:lnTo>
                  <a:lnTo>
                    <a:pt x="621927" y="621927"/>
                  </a:lnTo>
                  <a:lnTo>
                    <a:pt x="609600" y="758353"/>
                  </a:lnTo>
                  <a:lnTo>
                    <a:pt x="485289" y="700814"/>
                  </a:lnTo>
                  <a:lnTo>
                    <a:pt x="406400" y="812800"/>
                  </a:lnTo>
                  <a:lnTo>
                    <a:pt x="327511" y="700814"/>
                  </a:lnTo>
                  <a:lnTo>
                    <a:pt x="203200" y="758353"/>
                  </a:lnTo>
                  <a:lnTo>
                    <a:pt x="190873" y="621927"/>
                  </a:lnTo>
                  <a:lnTo>
                    <a:pt x="54447" y="609600"/>
                  </a:lnTo>
                  <a:lnTo>
                    <a:pt x="111986" y="485289"/>
                  </a:lnTo>
                  <a:lnTo>
                    <a:pt x="0" y="406400"/>
                  </a:lnTo>
                  <a:lnTo>
                    <a:pt x="111986" y="327511"/>
                  </a:lnTo>
                  <a:lnTo>
                    <a:pt x="54447" y="203200"/>
                  </a:lnTo>
                  <a:lnTo>
                    <a:pt x="190873" y="190873"/>
                  </a:lnTo>
                  <a:lnTo>
                    <a:pt x="203200" y="54447"/>
                  </a:lnTo>
                  <a:lnTo>
                    <a:pt x="327511" y="111986"/>
                  </a:lnTo>
                  <a:lnTo>
                    <a:pt x="406400" y="0"/>
                  </a:lnTo>
                  <a:close/>
                </a:path>
              </a:pathLst>
            </a:custGeom>
            <a:solidFill>
              <a:srgbClr val="F69552"/>
            </a:solidFill>
            <a:ln w="38100" cap="sq">
              <a:solidFill>
                <a:srgbClr val="545454"/>
              </a:solidFill>
              <a:prstDash val="solid"/>
              <a:miter/>
            </a:ln>
          </p:spPr>
        </p:sp>
        <p:sp>
          <p:nvSpPr>
            <p:cNvPr name="TextBox 22" id="22"/>
            <p:cNvSpPr txBox="true"/>
            <p:nvPr/>
          </p:nvSpPr>
          <p:spPr>
            <a:xfrm>
              <a:off x="127000" y="98425"/>
              <a:ext cx="558800" cy="587375"/>
            </a:xfrm>
            <a:prstGeom prst="rect">
              <a:avLst/>
            </a:prstGeom>
          </p:spPr>
          <p:txBody>
            <a:bodyPr anchor="ctr" rtlCol="false" tIns="50800" lIns="50800" bIns="50800" rIns="50800"/>
            <a:lstStyle/>
            <a:p>
              <a:pPr algn="ctr">
                <a:lnSpc>
                  <a:spcPts val="1960"/>
                </a:lnSpc>
              </a:pPr>
            </a:p>
          </p:txBody>
        </p:sp>
      </p:gr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3A4F7A"/>
        </a:solidFill>
      </p:bgPr>
    </p:bg>
    <p:spTree>
      <p:nvGrpSpPr>
        <p:cNvPr id="1" name=""/>
        <p:cNvGrpSpPr/>
        <p:nvPr/>
      </p:nvGrpSpPr>
      <p:grpSpPr>
        <a:xfrm>
          <a:off x="0" y="0"/>
          <a:ext cx="0" cy="0"/>
          <a:chOff x="0" y="0"/>
          <a:chExt cx="0" cy="0"/>
        </a:xfrm>
      </p:grpSpPr>
      <p:sp>
        <p:nvSpPr>
          <p:cNvPr name="Freeform 2" id="2"/>
          <p:cNvSpPr/>
          <p:nvPr/>
        </p:nvSpPr>
        <p:spPr>
          <a:xfrm flipH="false" flipV="false" rot="-5831773">
            <a:off x="1207863" y="255177"/>
            <a:ext cx="716032" cy="1668718"/>
          </a:xfrm>
          <a:custGeom>
            <a:avLst/>
            <a:gdLst/>
            <a:ahLst/>
            <a:cxnLst/>
            <a:rect r="r" b="b" t="t" l="l"/>
            <a:pathLst>
              <a:path h="1668718" w="716032">
                <a:moveTo>
                  <a:pt x="0" y="0"/>
                </a:moveTo>
                <a:lnTo>
                  <a:pt x="716032" y="0"/>
                </a:lnTo>
                <a:lnTo>
                  <a:pt x="716032" y="1668718"/>
                </a:lnTo>
                <a:lnTo>
                  <a:pt x="0" y="166871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4503343">
            <a:off x="7829705" y="255177"/>
            <a:ext cx="716032" cy="1668718"/>
          </a:xfrm>
          <a:custGeom>
            <a:avLst/>
            <a:gdLst/>
            <a:ahLst/>
            <a:cxnLst/>
            <a:rect r="r" b="b" t="t" l="l"/>
            <a:pathLst>
              <a:path h="1668718" w="716032">
                <a:moveTo>
                  <a:pt x="0" y="0"/>
                </a:moveTo>
                <a:lnTo>
                  <a:pt x="716032" y="0"/>
                </a:lnTo>
                <a:lnTo>
                  <a:pt x="716032" y="1668718"/>
                </a:lnTo>
                <a:lnTo>
                  <a:pt x="0" y="166871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584201" y="3140613"/>
            <a:ext cx="8585197" cy="1214950"/>
          </a:xfrm>
          <a:prstGeom prst="rect">
            <a:avLst/>
          </a:prstGeom>
        </p:spPr>
        <p:txBody>
          <a:bodyPr anchor="t" rtlCol="false" tIns="0" lIns="0" bIns="0" rIns="0">
            <a:spAutoFit/>
          </a:bodyPr>
          <a:lstStyle/>
          <a:p>
            <a:pPr algn="ctr">
              <a:lnSpc>
                <a:spcPts val="9210"/>
              </a:lnSpc>
            </a:pPr>
            <a:r>
              <a:rPr lang="en-US" sz="9210">
                <a:solidFill>
                  <a:srgbClr val="E8EDF8"/>
                </a:solidFill>
                <a:latin typeface="Montserrat Bold"/>
              </a:rPr>
              <a:t>THANK YOU</a:t>
            </a:r>
          </a:p>
        </p:txBody>
      </p:sp>
      <p:sp>
        <p:nvSpPr>
          <p:cNvPr name="Freeform 5" id="5"/>
          <p:cNvSpPr/>
          <p:nvPr/>
        </p:nvSpPr>
        <p:spPr>
          <a:xfrm flipH="false" flipV="false" rot="0">
            <a:off x="7442324" y="5261522"/>
            <a:ext cx="2583284" cy="2071324"/>
          </a:xfrm>
          <a:custGeom>
            <a:avLst/>
            <a:gdLst/>
            <a:ahLst/>
            <a:cxnLst/>
            <a:rect r="r" b="b" t="t" l="l"/>
            <a:pathLst>
              <a:path h="2071324" w="2583284">
                <a:moveTo>
                  <a:pt x="0" y="0"/>
                </a:moveTo>
                <a:lnTo>
                  <a:pt x="2583284" y="0"/>
                </a:lnTo>
                <a:lnTo>
                  <a:pt x="2583284" y="2071324"/>
                </a:lnTo>
                <a:lnTo>
                  <a:pt x="0" y="207132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true" flipV="false" rot="0">
            <a:off x="-750261" y="5261522"/>
            <a:ext cx="2583284" cy="2071324"/>
          </a:xfrm>
          <a:custGeom>
            <a:avLst/>
            <a:gdLst/>
            <a:ahLst/>
            <a:cxnLst/>
            <a:rect r="r" b="b" t="t" l="l"/>
            <a:pathLst>
              <a:path h="2071324" w="2583284">
                <a:moveTo>
                  <a:pt x="2583284" y="0"/>
                </a:moveTo>
                <a:lnTo>
                  <a:pt x="0" y="0"/>
                </a:lnTo>
                <a:lnTo>
                  <a:pt x="0" y="2071324"/>
                </a:lnTo>
                <a:lnTo>
                  <a:pt x="2583284" y="2071324"/>
                </a:lnTo>
                <a:lnTo>
                  <a:pt x="2583284"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7" id="7"/>
          <p:cNvGrpSpPr/>
          <p:nvPr/>
        </p:nvGrpSpPr>
        <p:grpSpPr>
          <a:xfrm rot="0">
            <a:off x="918169" y="2172486"/>
            <a:ext cx="785357" cy="785357"/>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lnTo>
                    <a:pt x="535715" y="277085"/>
                  </a:lnTo>
                  <a:lnTo>
                    <a:pt x="812800" y="406400"/>
                  </a:lnTo>
                  <a:lnTo>
                    <a:pt x="535715" y="535715"/>
                  </a:lnTo>
                  <a:lnTo>
                    <a:pt x="406400" y="812800"/>
                  </a:lnTo>
                  <a:lnTo>
                    <a:pt x="277085" y="535715"/>
                  </a:lnTo>
                  <a:lnTo>
                    <a:pt x="0" y="406400"/>
                  </a:lnTo>
                  <a:lnTo>
                    <a:pt x="277085" y="277085"/>
                  </a:lnTo>
                  <a:lnTo>
                    <a:pt x="406400" y="0"/>
                  </a:lnTo>
                  <a:close/>
                </a:path>
              </a:pathLst>
            </a:custGeom>
            <a:solidFill>
              <a:srgbClr val="FFDE59"/>
            </a:solidFill>
            <a:ln w="47625" cap="sq">
              <a:solidFill>
                <a:srgbClr val="545454"/>
              </a:solidFill>
              <a:prstDash val="solid"/>
              <a:miter/>
            </a:ln>
          </p:spPr>
        </p:sp>
        <p:sp>
          <p:nvSpPr>
            <p:cNvPr name="TextBox 9" id="9"/>
            <p:cNvSpPr txBox="true"/>
            <p:nvPr/>
          </p:nvSpPr>
          <p:spPr>
            <a:xfrm>
              <a:off x="190500" y="161925"/>
              <a:ext cx="431800" cy="460375"/>
            </a:xfrm>
            <a:prstGeom prst="rect">
              <a:avLst/>
            </a:prstGeom>
          </p:spPr>
          <p:txBody>
            <a:bodyPr anchor="ctr" rtlCol="false" tIns="50800" lIns="50800" bIns="50800" rIns="50800"/>
            <a:lstStyle/>
            <a:p>
              <a:pPr algn="ctr">
                <a:lnSpc>
                  <a:spcPts val="1960"/>
                </a:lnSpc>
              </a:pPr>
            </a:p>
          </p:txBody>
        </p:sp>
      </p:grpSp>
      <p:grpSp>
        <p:nvGrpSpPr>
          <p:cNvPr name="Group 10" id="10"/>
          <p:cNvGrpSpPr/>
          <p:nvPr/>
        </p:nvGrpSpPr>
        <p:grpSpPr>
          <a:xfrm rot="0">
            <a:off x="7795043" y="2172486"/>
            <a:ext cx="785357" cy="785357"/>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lnTo>
                    <a:pt x="535715" y="277085"/>
                  </a:lnTo>
                  <a:lnTo>
                    <a:pt x="812800" y="406400"/>
                  </a:lnTo>
                  <a:lnTo>
                    <a:pt x="535715" y="535715"/>
                  </a:lnTo>
                  <a:lnTo>
                    <a:pt x="406400" y="812800"/>
                  </a:lnTo>
                  <a:lnTo>
                    <a:pt x="277085" y="535715"/>
                  </a:lnTo>
                  <a:lnTo>
                    <a:pt x="0" y="406400"/>
                  </a:lnTo>
                  <a:lnTo>
                    <a:pt x="277085" y="277085"/>
                  </a:lnTo>
                  <a:lnTo>
                    <a:pt x="406400" y="0"/>
                  </a:lnTo>
                  <a:close/>
                </a:path>
              </a:pathLst>
            </a:custGeom>
            <a:solidFill>
              <a:srgbClr val="FFDE59"/>
            </a:solidFill>
            <a:ln w="47625" cap="sq">
              <a:solidFill>
                <a:srgbClr val="545454"/>
              </a:solidFill>
              <a:prstDash val="solid"/>
              <a:miter/>
            </a:ln>
          </p:spPr>
        </p:sp>
        <p:sp>
          <p:nvSpPr>
            <p:cNvPr name="TextBox 12" id="12"/>
            <p:cNvSpPr txBox="true"/>
            <p:nvPr/>
          </p:nvSpPr>
          <p:spPr>
            <a:xfrm>
              <a:off x="190500" y="161925"/>
              <a:ext cx="431800" cy="460375"/>
            </a:xfrm>
            <a:prstGeom prst="rect">
              <a:avLst/>
            </a:prstGeom>
          </p:spPr>
          <p:txBody>
            <a:bodyPr anchor="ctr" rtlCol="false" tIns="50800" lIns="50800" bIns="50800" rIns="50800"/>
            <a:lstStyle/>
            <a:p>
              <a:pPr algn="ctr">
                <a:lnSpc>
                  <a:spcPts val="1960"/>
                </a:lnSpc>
              </a:pPr>
            </a:p>
          </p:txBody>
        </p:sp>
      </p:grpSp>
      <p:grpSp>
        <p:nvGrpSpPr>
          <p:cNvPr name="Group 13" id="13"/>
          <p:cNvGrpSpPr/>
          <p:nvPr/>
        </p:nvGrpSpPr>
        <p:grpSpPr>
          <a:xfrm rot="0">
            <a:off x="1440411" y="6731818"/>
            <a:ext cx="1831703" cy="1202055"/>
            <a:chOff x="0" y="0"/>
            <a:chExt cx="812800" cy="533400"/>
          </a:xfrm>
        </p:grpSpPr>
        <p:sp>
          <p:nvSpPr>
            <p:cNvPr name="Freeform 14" id="14"/>
            <p:cNvSpPr/>
            <p:nvPr/>
          </p:nvSpPr>
          <p:spPr>
            <a:xfrm flipH="false" flipV="false" rot="0">
              <a:off x="0" y="0"/>
              <a:ext cx="827989" cy="537638"/>
            </a:xfrm>
            <a:custGeom>
              <a:avLst/>
              <a:gdLst/>
              <a:ahLst/>
              <a:cxnLst/>
              <a:rect r="r" b="b" t="t" l="l"/>
              <a:pathLst>
                <a:path h="537638" w="827989">
                  <a:moveTo>
                    <a:pt x="461490" y="0"/>
                  </a:moveTo>
                  <a:cubicBezTo>
                    <a:pt x="470405" y="0"/>
                    <a:pt x="479374" y="0"/>
                    <a:pt x="488272" y="0"/>
                  </a:cubicBezTo>
                  <a:cubicBezTo>
                    <a:pt x="559210" y="8909"/>
                    <a:pt x="603543" y="38564"/>
                    <a:pt x="623736" y="87090"/>
                  </a:cubicBezTo>
                  <a:cubicBezTo>
                    <a:pt x="742003" y="80618"/>
                    <a:pt x="827989" y="172373"/>
                    <a:pt x="775586" y="262426"/>
                  </a:cubicBezTo>
                  <a:cubicBezTo>
                    <a:pt x="793012" y="281349"/>
                    <a:pt x="807550" y="302517"/>
                    <a:pt x="812800" y="330926"/>
                  </a:cubicBezTo>
                  <a:cubicBezTo>
                    <a:pt x="812800" y="339065"/>
                    <a:pt x="812800" y="347184"/>
                    <a:pt x="812800" y="355321"/>
                  </a:cubicBezTo>
                  <a:cubicBezTo>
                    <a:pt x="797154" y="427627"/>
                    <a:pt x="729827" y="476486"/>
                    <a:pt x="619295" y="463333"/>
                  </a:cubicBezTo>
                  <a:cubicBezTo>
                    <a:pt x="590856" y="500459"/>
                    <a:pt x="540252" y="537638"/>
                    <a:pt x="461507" y="533008"/>
                  </a:cubicBezTo>
                  <a:cubicBezTo>
                    <a:pt x="420804" y="530570"/>
                    <a:pt x="392488" y="516453"/>
                    <a:pt x="367697" y="499302"/>
                  </a:cubicBezTo>
                  <a:cubicBezTo>
                    <a:pt x="341584" y="513559"/>
                    <a:pt x="313304" y="524747"/>
                    <a:pt x="272443" y="524871"/>
                  </a:cubicBezTo>
                  <a:cubicBezTo>
                    <a:pt x="177910" y="525082"/>
                    <a:pt x="114672" y="470155"/>
                    <a:pt x="113139" y="394815"/>
                  </a:cubicBezTo>
                  <a:cubicBezTo>
                    <a:pt x="52367" y="377190"/>
                    <a:pt x="11206" y="344291"/>
                    <a:pt x="0" y="287995"/>
                  </a:cubicBezTo>
                  <a:cubicBezTo>
                    <a:pt x="0" y="279858"/>
                    <a:pt x="0" y="271704"/>
                    <a:pt x="0" y="263601"/>
                  </a:cubicBezTo>
                  <a:cubicBezTo>
                    <a:pt x="12369" y="207816"/>
                    <a:pt x="51292" y="172776"/>
                    <a:pt x="116099" y="157922"/>
                  </a:cubicBezTo>
                  <a:cubicBezTo>
                    <a:pt x="112205" y="63818"/>
                    <a:pt x="241837" y="5016"/>
                    <a:pt x="348333" y="46474"/>
                  </a:cubicBezTo>
                  <a:cubicBezTo>
                    <a:pt x="373689" y="25973"/>
                    <a:pt x="409562" y="3613"/>
                    <a:pt x="461490" y="0"/>
                  </a:cubicBezTo>
                  <a:close/>
                </a:path>
              </a:pathLst>
            </a:custGeom>
            <a:solidFill>
              <a:srgbClr val="82D3F2"/>
            </a:solidFill>
            <a:ln w="57150" cap="sq">
              <a:solidFill>
                <a:srgbClr val="3A322B"/>
              </a:solidFill>
              <a:prstDash val="solid"/>
              <a:miter/>
            </a:ln>
          </p:spPr>
        </p:sp>
        <p:sp>
          <p:nvSpPr>
            <p:cNvPr name="TextBox 15" id="15"/>
            <p:cNvSpPr txBox="true"/>
            <p:nvPr/>
          </p:nvSpPr>
          <p:spPr>
            <a:xfrm>
              <a:off x="38100" y="60325"/>
              <a:ext cx="736600" cy="396875"/>
            </a:xfrm>
            <a:prstGeom prst="rect">
              <a:avLst/>
            </a:prstGeom>
          </p:spPr>
          <p:txBody>
            <a:bodyPr anchor="ctr" rtlCol="false" tIns="50800" lIns="50800" bIns="50800" rIns="50800"/>
            <a:lstStyle/>
            <a:p>
              <a:pPr algn="ctr">
                <a:lnSpc>
                  <a:spcPts val="1960"/>
                </a:lnSpc>
              </a:pPr>
            </a:p>
          </p:txBody>
        </p:sp>
      </p:grpSp>
      <p:grpSp>
        <p:nvGrpSpPr>
          <p:cNvPr name="Group 16" id="16"/>
          <p:cNvGrpSpPr/>
          <p:nvPr/>
        </p:nvGrpSpPr>
        <p:grpSpPr>
          <a:xfrm rot="0">
            <a:off x="5963340" y="6731818"/>
            <a:ext cx="1831703" cy="1202055"/>
            <a:chOff x="0" y="0"/>
            <a:chExt cx="812800" cy="533400"/>
          </a:xfrm>
        </p:grpSpPr>
        <p:sp>
          <p:nvSpPr>
            <p:cNvPr name="Freeform 17" id="17"/>
            <p:cNvSpPr/>
            <p:nvPr/>
          </p:nvSpPr>
          <p:spPr>
            <a:xfrm flipH="false" flipV="false" rot="0">
              <a:off x="0" y="0"/>
              <a:ext cx="827989" cy="537638"/>
            </a:xfrm>
            <a:custGeom>
              <a:avLst/>
              <a:gdLst/>
              <a:ahLst/>
              <a:cxnLst/>
              <a:rect r="r" b="b" t="t" l="l"/>
              <a:pathLst>
                <a:path h="537638" w="827989">
                  <a:moveTo>
                    <a:pt x="461490" y="0"/>
                  </a:moveTo>
                  <a:cubicBezTo>
                    <a:pt x="470405" y="0"/>
                    <a:pt x="479374" y="0"/>
                    <a:pt x="488272" y="0"/>
                  </a:cubicBezTo>
                  <a:cubicBezTo>
                    <a:pt x="559210" y="8909"/>
                    <a:pt x="603543" y="38564"/>
                    <a:pt x="623736" y="87090"/>
                  </a:cubicBezTo>
                  <a:cubicBezTo>
                    <a:pt x="742003" y="80618"/>
                    <a:pt x="827989" y="172373"/>
                    <a:pt x="775586" y="262426"/>
                  </a:cubicBezTo>
                  <a:cubicBezTo>
                    <a:pt x="793012" y="281349"/>
                    <a:pt x="807550" y="302517"/>
                    <a:pt x="812800" y="330926"/>
                  </a:cubicBezTo>
                  <a:cubicBezTo>
                    <a:pt x="812800" y="339065"/>
                    <a:pt x="812800" y="347184"/>
                    <a:pt x="812800" y="355321"/>
                  </a:cubicBezTo>
                  <a:cubicBezTo>
                    <a:pt x="797154" y="427627"/>
                    <a:pt x="729827" y="476486"/>
                    <a:pt x="619295" y="463333"/>
                  </a:cubicBezTo>
                  <a:cubicBezTo>
                    <a:pt x="590856" y="500459"/>
                    <a:pt x="540252" y="537638"/>
                    <a:pt x="461507" y="533008"/>
                  </a:cubicBezTo>
                  <a:cubicBezTo>
                    <a:pt x="420804" y="530570"/>
                    <a:pt x="392488" y="516453"/>
                    <a:pt x="367697" y="499302"/>
                  </a:cubicBezTo>
                  <a:cubicBezTo>
                    <a:pt x="341584" y="513559"/>
                    <a:pt x="313304" y="524747"/>
                    <a:pt x="272443" y="524871"/>
                  </a:cubicBezTo>
                  <a:cubicBezTo>
                    <a:pt x="177910" y="525082"/>
                    <a:pt x="114672" y="470155"/>
                    <a:pt x="113139" y="394815"/>
                  </a:cubicBezTo>
                  <a:cubicBezTo>
                    <a:pt x="52367" y="377190"/>
                    <a:pt x="11206" y="344291"/>
                    <a:pt x="0" y="287995"/>
                  </a:cubicBezTo>
                  <a:cubicBezTo>
                    <a:pt x="0" y="279858"/>
                    <a:pt x="0" y="271704"/>
                    <a:pt x="0" y="263601"/>
                  </a:cubicBezTo>
                  <a:cubicBezTo>
                    <a:pt x="12369" y="207816"/>
                    <a:pt x="51292" y="172776"/>
                    <a:pt x="116099" y="157922"/>
                  </a:cubicBezTo>
                  <a:cubicBezTo>
                    <a:pt x="112205" y="63818"/>
                    <a:pt x="241837" y="5016"/>
                    <a:pt x="348333" y="46474"/>
                  </a:cubicBezTo>
                  <a:cubicBezTo>
                    <a:pt x="373689" y="25973"/>
                    <a:pt x="409562" y="3613"/>
                    <a:pt x="461490" y="0"/>
                  </a:cubicBezTo>
                  <a:close/>
                </a:path>
              </a:pathLst>
            </a:custGeom>
            <a:solidFill>
              <a:srgbClr val="82D3F2"/>
            </a:solidFill>
            <a:ln w="57150" cap="sq">
              <a:solidFill>
                <a:srgbClr val="3A322B"/>
              </a:solidFill>
              <a:prstDash val="solid"/>
              <a:miter/>
            </a:ln>
          </p:spPr>
        </p:sp>
        <p:sp>
          <p:nvSpPr>
            <p:cNvPr name="TextBox 18" id="18"/>
            <p:cNvSpPr txBox="true"/>
            <p:nvPr/>
          </p:nvSpPr>
          <p:spPr>
            <a:xfrm>
              <a:off x="38100" y="60325"/>
              <a:ext cx="736600" cy="396875"/>
            </a:xfrm>
            <a:prstGeom prst="rect">
              <a:avLst/>
            </a:prstGeom>
          </p:spPr>
          <p:txBody>
            <a:bodyPr anchor="ctr" rtlCol="false" tIns="50800" lIns="50800" bIns="50800" rIns="50800"/>
            <a:lstStyle/>
            <a:p>
              <a:pPr algn="ctr">
                <a:lnSpc>
                  <a:spcPts val="1960"/>
                </a:lnSpc>
              </a:pPr>
            </a:p>
          </p:txBody>
        </p:sp>
      </p:grpSp>
      <p:grpSp>
        <p:nvGrpSpPr>
          <p:cNvPr name="Group 19" id="19"/>
          <p:cNvGrpSpPr/>
          <p:nvPr/>
        </p:nvGrpSpPr>
        <p:grpSpPr>
          <a:xfrm rot="0">
            <a:off x="4571833" y="4811185"/>
            <a:ext cx="609934" cy="609934"/>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406400" y="0"/>
                  </a:moveTo>
                  <a:lnTo>
                    <a:pt x="485289" y="111986"/>
                  </a:lnTo>
                  <a:lnTo>
                    <a:pt x="609600" y="54447"/>
                  </a:lnTo>
                  <a:lnTo>
                    <a:pt x="621927" y="190873"/>
                  </a:lnTo>
                  <a:lnTo>
                    <a:pt x="758353" y="203200"/>
                  </a:lnTo>
                  <a:lnTo>
                    <a:pt x="700814" y="327511"/>
                  </a:lnTo>
                  <a:lnTo>
                    <a:pt x="812800" y="406400"/>
                  </a:lnTo>
                  <a:lnTo>
                    <a:pt x="700814" y="485289"/>
                  </a:lnTo>
                  <a:lnTo>
                    <a:pt x="758353" y="609600"/>
                  </a:lnTo>
                  <a:lnTo>
                    <a:pt x="621927" y="621927"/>
                  </a:lnTo>
                  <a:lnTo>
                    <a:pt x="609600" y="758353"/>
                  </a:lnTo>
                  <a:lnTo>
                    <a:pt x="485289" y="700814"/>
                  </a:lnTo>
                  <a:lnTo>
                    <a:pt x="406400" y="812800"/>
                  </a:lnTo>
                  <a:lnTo>
                    <a:pt x="327511" y="700814"/>
                  </a:lnTo>
                  <a:lnTo>
                    <a:pt x="203200" y="758353"/>
                  </a:lnTo>
                  <a:lnTo>
                    <a:pt x="190873" y="621927"/>
                  </a:lnTo>
                  <a:lnTo>
                    <a:pt x="54447" y="609600"/>
                  </a:lnTo>
                  <a:lnTo>
                    <a:pt x="111986" y="485289"/>
                  </a:lnTo>
                  <a:lnTo>
                    <a:pt x="0" y="406400"/>
                  </a:lnTo>
                  <a:lnTo>
                    <a:pt x="111986" y="327511"/>
                  </a:lnTo>
                  <a:lnTo>
                    <a:pt x="54447" y="203200"/>
                  </a:lnTo>
                  <a:lnTo>
                    <a:pt x="190873" y="190873"/>
                  </a:lnTo>
                  <a:lnTo>
                    <a:pt x="203200" y="54447"/>
                  </a:lnTo>
                  <a:lnTo>
                    <a:pt x="327511" y="111986"/>
                  </a:lnTo>
                  <a:lnTo>
                    <a:pt x="406400" y="0"/>
                  </a:lnTo>
                  <a:close/>
                </a:path>
              </a:pathLst>
            </a:custGeom>
            <a:solidFill>
              <a:srgbClr val="F69552"/>
            </a:solidFill>
            <a:ln w="38100" cap="sq">
              <a:solidFill>
                <a:srgbClr val="545454"/>
              </a:solidFill>
              <a:prstDash val="solid"/>
              <a:miter/>
            </a:ln>
          </p:spPr>
        </p:sp>
        <p:sp>
          <p:nvSpPr>
            <p:cNvPr name="TextBox 21" id="21"/>
            <p:cNvSpPr txBox="true"/>
            <p:nvPr/>
          </p:nvSpPr>
          <p:spPr>
            <a:xfrm>
              <a:off x="127000" y="98425"/>
              <a:ext cx="558800" cy="587375"/>
            </a:xfrm>
            <a:prstGeom prst="rect">
              <a:avLst/>
            </a:prstGeom>
          </p:spPr>
          <p:txBody>
            <a:bodyPr anchor="ctr" rtlCol="false" tIns="50800" lIns="50800" bIns="50800" rIns="50800"/>
            <a:lstStyle/>
            <a:p>
              <a:pPr algn="ctr">
                <a:lnSpc>
                  <a:spcPts val="1960"/>
                </a:lnSpc>
              </a:p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DAF1-rkdQo0</dc:identifier>
  <dcterms:modified xsi:type="dcterms:W3CDTF">2011-08-01T06:04:30Z</dcterms:modified>
  <cp:revision>1</cp:revision>
  <dc:title>LLm Science Exam</dc:title>
</cp:coreProperties>
</file>